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9" r:id="rId1"/>
  </p:sld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77" r:id="rId10"/>
    <p:sldId id="264" r:id="rId11"/>
    <p:sldId id="263" r:id="rId12"/>
    <p:sldId id="265" r:id="rId13"/>
    <p:sldId id="266" r:id="rId14"/>
    <p:sldId id="267" r:id="rId15"/>
    <p:sldId id="278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85" r:id="rId25"/>
    <p:sldId id="284" r:id="rId26"/>
    <p:sldId id="283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1000" y="-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09-11-15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09-11-15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09-11-15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09-11-15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09-11-15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09-11-15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09-11-15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09-11-15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09-11-15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09-11-15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09-11-15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09-11-15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09-11-15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09-11-15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microsoft.com/office/2007/relationships/hdphoto" Target="../media/hdphoto21.wdp"/><Relationship Id="rId12" Type="http://schemas.openxmlformats.org/officeDocument/2006/relationships/image" Target="../media/image33.jpeg"/><Relationship Id="rId13" Type="http://schemas.microsoft.com/office/2007/relationships/hdphoto" Target="../media/hdphoto22.wdp"/><Relationship Id="rId14" Type="http://schemas.microsoft.com/office/2007/relationships/hdphoto" Target="../media/hdphoto23.wdp"/><Relationship Id="rId15" Type="http://schemas.microsoft.com/office/2007/relationships/hdphoto" Target="../media/hdphoto2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microsoft.com/office/2007/relationships/hdphoto" Target="../media/hdphoto17.wdp"/><Relationship Id="rId4" Type="http://schemas.openxmlformats.org/officeDocument/2006/relationships/image" Target="../media/image29.jpeg"/><Relationship Id="rId5" Type="http://schemas.microsoft.com/office/2007/relationships/hdphoto" Target="../media/hdphoto18.wdp"/><Relationship Id="rId6" Type="http://schemas.openxmlformats.org/officeDocument/2006/relationships/image" Target="../media/image30.jpeg"/><Relationship Id="rId7" Type="http://schemas.microsoft.com/office/2007/relationships/hdphoto" Target="../media/hdphoto19.wdp"/><Relationship Id="rId8" Type="http://schemas.openxmlformats.org/officeDocument/2006/relationships/image" Target="../media/image31.jpeg"/><Relationship Id="rId9" Type="http://schemas.microsoft.com/office/2007/relationships/hdphoto" Target="../media/hdphoto20.wdp"/><Relationship Id="rId10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4" Type="http://schemas.openxmlformats.org/officeDocument/2006/relationships/image" Target="../media/image35.jpeg"/><Relationship Id="rId5" Type="http://schemas.microsoft.com/office/2007/relationships/hdphoto" Target="../media/hdphoto2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4" Type="http://schemas.openxmlformats.org/officeDocument/2006/relationships/image" Target="../media/image37.jpeg"/><Relationship Id="rId5" Type="http://schemas.microsoft.com/office/2007/relationships/hdphoto" Target="../media/hdphoto28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4" Type="http://schemas.openxmlformats.org/officeDocument/2006/relationships/image" Target="../media/image39.jpeg"/><Relationship Id="rId5" Type="http://schemas.microsoft.com/office/2007/relationships/hdphoto" Target="../media/hdphoto30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ergasb@gmail.co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hyperlink" Target="mailto:rergasb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microsoft.com/office/2007/relationships/hdphoto" Target="../media/hdphoto8.wdp"/><Relationship Id="rId12" Type="http://schemas.openxmlformats.org/officeDocument/2006/relationships/image" Target="../media/image15.jpeg"/><Relationship Id="rId13" Type="http://schemas.microsoft.com/office/2007/relationships/hdphoto" Target="../media/hdphoto9.wdp"/><Relationship Id="rId14" Type="http://schemas.openxmlformats.org/officeDocument/2006/relationships/image" Target="../media/image16.jpeg"/><Relationship Id="rId15" Type="http://schemas.microsoft.com/office/2007/relationships/hdphoto" Target="../media/hdphoto10.wdp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microsoft.com/office/2007/relationships/hdphoto" Target="../media/hdphoto4.wdp"/><Relationship Id="rId4" Type="http://schemas.openxmlformats.org/officeDocument/2006/relationships/image" Target="../media/image11.jpeg"/><Relationship Id="rId5" Type="http://schemas.microsoft.com/office/2007/relationships/hdphoto" Target="../media/hdphoto5.wdp"/><Relationship Id="rId6" Type="http://schemas.openxmlformats.org/officeDocument/2006/relationships/image" Target="../media/image12.jpeg"/><Relationship Id="rId7" Type="http://schemas.microsoft.com/office/2007/relationships/hdphoto" Target="../media/hdphoto6.wdp"/><Relationship Id="rId8" Type="http://schemas.openxmlformats.org/officeDocument/2006/relationships/image" Target="../media/image13.jpeg"/><Relationship Id="rId9" Type="http://schemas.microsoft.com/office/2007/relationships/hdphoto" Target="../media/hdphoto7.wdp"/><Relationship Id="rId10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1" Type="http://schemas.microsoft.com/office/2007/relationships/hdphoto" Target="../media/hdphoto15.wdp"/><Relationship Id="rId12" Type="http://schemas.openxmlformats.org/officeDocument/2006/relationships/image" Target="../media/image23.jpeg"/><Relationship Id="rId13" Type="http://schemas.openxmlformats.org/officeDocument/2006/relationships/image" Target="../media/image24.jpeg"/><Relationship Id="rId14" Type="http://schemas.microsoft.com/office/2007/relationships/hdphoto" Target="../media/hdphoto1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microsoft.com/office/2007/relationships/hdphoto" Target="../media/hdphoto11.wdp"/><Relationship Id="rId4" Type="http://schemas.openxmlformats.org/officeDocument/2006/relationships/image" Target="../media/image19.jpeg"/><Relationship Id="rId5" Type="http://schemas.microsoft.com/office/2007/relationships/hdphoto" Target="../media/hdphoto12.wdp"/><Relationship Id="rId6" Type="http://schemas.openxmlformats.org/officeDocument/2006/relationships/image" Target="../media/image20.jpeg"/><Relationship Id="rId7" Type="http://schemas.microsoft.com/office/2007/relationships/hdphoto" Target="../media/hdphoto13.wdp"/><Relationship Id="rId8" Type="http://schemas.openxmlformats.org/officeDocument/2006/relationships/image" Target="../media/image21.jpeg"/><Relationship Id="rId9" Type="http://schemas.microsoft.com/office/2007/relationships/hdphoto" Target="../media/hdphoto14.wdp"/><Relationship Id="rId10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5020" y="657733"/>
            <a:ext cx="8163701" cy="3492789"/>
          </a:xfrm>
          <a:ln>
            <a:solidFill>
              <a:srgbClr val="51A6C2"/>
            </a:solidFill>
          </a:ln>
        </p:spPr>
        <p:txBody>
          <a:bodyPr/>
          <a:lstStyle/>
          <a:p>
            <a: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Felicidad, Unidad, Reconciliación y Sentido de la Vida </a:t>
            </a:r>
            <a:endParaRPr lang="es-E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agen 3" descr="Imagenes-de-caritas-felices-y-tristes-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15" y="5239183"/>
            <a:ext cx="1394131" cy="143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29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7257" y="476289"/>
            <a:ext cx="6353169" cy="4808255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s-ES" sz="6600" dirty="0" smtClean="0">
                <a:solidFill>
                  <a:srgbClr val="0000FF"/>
                </a:solidFill>
              </a:rPr>
              <a:t>A mayor </a:t>
            </a:r>
            <a:br>
              <a:rPr lang="es-ES" sz="6600" dirty="0" smtClean="0">
                <a:solidFill>
                  <a:srgbClr val="0000FF"/>
                </a:solidFill>
              </a:rPr>
            </a:br>
            <a:r>
              <a:rPr lang="es-ES" sz="6600" u="sng" dirty="0" smtClean="0">
                <a:solidFill>
                  <a:srgbClr val="0000FF"/>
                </a:solidFill>
              </a:rPr>
              <a:t>Unidad Interna</a:t>
            </a:r>
            <a:r>
              <a:rPr lang="es-ES" sz="6600" dirty="0" smtClean="0">
                <a:solidFill>
                  <a:srgbClr val="0000FF"/>
                </a:solidFill>
              </a:rPr>
              <a:t/>
            </a:r>
            <a:br>
              <a:rPr lang="es-ES" sz="6600" dirty="0" smtClean="0">
                <a:solidFill>
                  <a:srgbClr val="0000FF"/>
                </a:solidFill>
              </a:rPr>
            </a:br>
            <a:r>
              <a:rPr lang="es-ES" sz="6600" dirty="0" smtClean="0">
                <a:solidFill>
                  <a:srgbClr val="0000FF"/>
                </a:solidFill>
              </a:rPr>
              <a:t>mayor registro de Felicidad se siente</a:t>
            </a:r>
            <a:endParaRPr lang="es-ES" sz="6600" dirty="0">
              <a:solidFill>
                <a:srgbClr val="0000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5675" y="5069080"/>
            <a:ext cx="7232650" cy="822133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681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00FF"/>
                </a:solidFill>
              </a:rPr>
              <a:t>¿Como saber si estamos actuando con unidad?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6076" y="2801034"/>
            <a:ext cx="9007924" cy="3798975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0000FF"/>
                </a:solidFill>
              </a:rPr>
              <a:t>Dejan un buen registro al efectuarlos</a:t>
            </a:r>
          </a:p>
          <a:p>
            <a:r>
              <a:rPr lang="es-ES" sz="3600" dirty="0" smtClean="0">
                <a:solidFill>
                  <a:srgbClr val="0000FF"/>
                </a:solidFill>
              </a:rPr>
              <a:t>Uno quisiera repetirlos</a:t>
            </a:r>
          </a:p>
          <a:p>
            <a:r>
              <a:rPr lang="es-ES" sz="3600" dirty="0" smtClean="0">
                <a:solidFill>
                  <a:srgbClr val="0000FF"/>
                </a:solidFill>
              </a:rPr>
              <a:t>Se sienten como una mejora personal …se registra crecimiento interno</a:t>
            </a:r>
            <a:endParaRPr lang="es-ES" sz="3600" dirty="0">
              <a:solidFill>
                <a:srgbClr val="0000FF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170095" y="1534344"/>
            <a:ext cx="89583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solidFill>
                  <a:srgbClr val="000090"/>
                </a:solidFill>
              </a:rPr>
              <a:t>3 señales de que estamos ante un acto de unidad interna</a:t>
            </a:r>
            <a:endParaRPr lang="es-E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5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¿Por qué esto que suena tan fácil es tan difícil?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6170" y="1600200"/>
            <a:ext cx="8837830" cy="4291013"/>
          </a:xfrm>
        </p:spPr>
        <p:txBody>
          <a:bodyPr/>
          <a:lstStyle/>
          <a:p>
            <a:r>
              <a:rPr lang="es-ES" dirty="0" smtClean="0">
                <a:solidFill>
                  <a:srgbClr val="0000FF"/>
                </a:solidFill>
              </a:rPr>
              <a:t>Actuar con Unidad , es decir pensar, sentir y actuar en una misma dirección,  es difícil, no es mecánico, es intencional….es difícil porque requiere mucha…..</a:t>
            </a:r>
          </a:p>
          <a:p>
            <a:pPr marL="0" indent="0">
              <a:buNone/>
            </a:pPr>
            <a:r>
              <a:rPr lang="es-ES" sz="7200" dirty="0" smtClean="0">
                <a:solidFill>
                  <a:srgbClr val="0000FF"/>
                </a:solidFill>
              </a:rPr>
              <a:t>RECONCILIACION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68507" y="3832996"/>
            <a:ext cx="7994444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rgbClr val="0000FF"/>
                </a:solidFill>
              </a:rPr>
              <a:t>La reconciliación es necesaria para la unidad y para sentirse feliz. Estar reconciliado, es estar en paz, no tener rencor, deseos de venganza, violencia, ni depresión, ni amargura. Reconciliación con nuestro pasado, con uno mismo y con los demás. Como </a:t>
            </a:r>
            <a:r>
              <a:rPr lang="es-ES_tradnl" dirty="0">
                <a:solidFill>
                  <a:srgbClr val="0000FF"/>
                </a:solidFill>
              </a:rPr>
              <a:t>los demás </a:t>
            </a:r>
            <a:r>
              <a:rPr lang="es-ES_tradnl" dirty="0" smtClean="0">
                <a:solidFill>
                  <a:srgbClr val="0000FF"/>
                </a:solidFill>
              </a:rPr>
              <a:t>se convierten en espejos donde se reflejan todos nuestros conflictos…</a:t>
            </a:r>
            <a:r>
              <a:rPr lang="es-ES_tradnl" dirty="0">
                <a:solidFill>
                  <a:srgbClr val="0000FF"/>
                </a:solidFill>
              </a:rPr>
              <a:t>todo lo que no tenga </a:t>
            </a:r>
            <a:r>
              <a:rPr lang="es-ES_tradnl" dirty="0" smtClean="0">
                <a:solidFill>
                  <a:srgbClr val="0000FF"/>
                </a:solidFill>
              </a:rPr>
              <a:t>reconciliado en mi , es decir, aceptado</a:t>
            </a:r>
            <a:r>
              <a:rPr lang="es-ES_tradnl" dirty="0">
                <a:solidFill>
                  <a:srgbClr val="0000FF"/>
                </a:solidFill>
              </a:rPr>
              <a:t> </a:t>
            </a:r>
            <a:r>
              <a:rPr lang="es-ES_tradnl" dirty="0" smtClean="0">
                <a:solidFill>
                  <a:srgbClr val="0000FF"/>
                </a:solidFill>
              </a:rPr>
              <a:t>y comprendido </a:t>
            </a:r>
            <a:r>
              <a:rPr lang="es-ES_tradnl" dirty="0">
                <a:solidFill>
                  <a:srgbClr val="0000FF"/>
                </a:solidFill>
              </a:rPr>
              <a:t>en </a:t>
            </a:r>
            <a:r>
              <a:rPr lang="es-ES_tradnl" dirty="0" smtClean="0">
                <a:solidFill>
                  <a:srgbClr val="0000FF"/>
                </a:solidFill>
              </a:rPr>
              <a:t>mi y en los otros…</a:t>
            </a:r>
            <a:r>
              <a:rPr lang="es-ES_tradnl" dirty="0">
                <a:solidFill>
                  <a:srgbClr val="0000FF"/>
                </a:solidFill>
              </a:rPr>
              <a:t>.me va complicar las relaciones…y me va a traer contradicciones…</a:t>
            </a:r>
            <a:r>
              <a:rPr lang="es-CL" dirty="0">
                <a:solidFill>
                  <a:srgbClr val="0000FF"/>
                </a:solidFill>
              </a:rPr>
              <a:t> </a:t>
            </a:r>
            <a:r>
              <a:rPr lang="es-CL" dirty="0" smtClean="0">
                <a:solidFill>
                  <a:srgbClr val="0000FF"/>
                </a:solidFill>
              </a:rPr>
              <a:t>voy a huir, o voy a estar deprimido o enrabiado,  no voy a poder ver bien la realidad porque está contaminada de resentimiento</a:t>
            </a:r>
            <a:endParaRPr lang="es-ES" dirty="0">
              <a:solidFill>
                <a:srgbClr val="0000FF"/>
              </a:solidFill>
            </a:endParaRPr>
          </a:p>
        </p:txBody>
      </p:sp>
      <p:pic>
        <p:nvPicPr>
          <p:cNvPr id="5" name="Imagen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183" y="2021384"/>
            <a:ext cx="3263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46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-385568"/>
            <a:ext cx="7583488" cy="1618215"/>
          </a:xfrm>
        </p:spPr>
        <p:txBody>
          <a:bodyPr/>
          <a:lstStyle/>
          <a:p>
            <a:r>
              <a:rPr lang="es-ES" dirty="0" smtClean="0">
                <a:solidFill>
                  <a:srgbClr val="0000FF"/>
                </a:solidFill>
              </a:rPr>
              <a:t>¿Qué es Reconciliarse?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057" y="1145363"/>
            <a:ext cx="8924294" cy="560207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_tradnl" dirty="0" smtClean="0">
                <a:solidFill>
                  <a:srgbClr val="0000FF"/>
                </a:solidFill>
              </a:rPr>
              <a:t>Generalmente se asocia a perdonar, pero si  el </a:t>
            </a:r>
            <a:r>
              <a:rPr lang="es-ES_tradnl" dirty="0" err="1" smtClean="0">
                <a:solidFill>
                  <a:srgbClr val="0000FF"/>
                </a:solidFill>
              </a:rPr>
              <a:t>Perdon</a:t>
            </a:r>
            <a:r>
              <a:rPr lang="es-ES_tradnl" dirty="0" smtClean="0">
                <a:solidFill>
                  <a:srgbClr val="0000FF"/>
                </a:solidFill>
              </a:rPr>
              <a:t> </a:t>
            </a:r>
            <a:r>
              <a:rPr lang="es-ES_tradnl" dirty="0">
                <a:solidFill>
                  <a:srgbClr val="0000FF"/>
                </a:solidFill>
              </a:rPr>
              <a:t>exige que </a:t>
            </a:r>
            <a:r>
              <a:rPr lang="es-ES_tradnl" dirty="0" smtClean="0">
                <a:solidFill>
                  <a:srgbClr val="0000FF"/>
                </a:solidFill>
              </a:rPr>
              <a:t>una persona se </a:t>
            </a:r>
            <a:r>
              <a:rPr lang="es-ES_tradnl" dirty="0">
                <a:solidFill>
                  <a:srgbClr val="0000FF"/>
                </a:solidFill>
              </a:rPr>
              <a:t>ponga en una altura moral superior y que el </a:t>
            </a:r>
            <a:r>
              <a:rPr lang="es-ES_tradnl" dirty="0" smtClean="0">
                <a:solidFill>
                  <a:srgbClr val="0000FF"/>
                </a:solidFill>
              </a:rPr>
              <a:t>otro </a:t>
            </a:r>
            <a:r>
              <a:rPr lang="es-ES_tradnl" dirty="0">
                <a:solidFill>
                  <a:srgbClr val="0000FF"/>
                </a:solidFill>
              </a:rPr>
              <a:t>se humille ante quien </a:t>
            </a:r>
            <a:r>
              <a:rPr lang="es-ES_tradnl" dirty="0" smtClean="0">
                <a:solidFill>
                  <a:srgbClr val="0000FF"/>
                </a:solidFill>
              </a:rPr>
              <a:t>perdona;  </a:t>
            </a:r>
            <a:r>
              <a:rPr lang="es-ES_tradnl" dirty="0">
                <a:solidFill>
                  <a:srgbClr val="0000FF"/>
                </a:solidFill>
              </a:rPr>
              <a:t>s</a:t>
            </a:r>
            <a:r>
              <a:rPr lang="es-ES_tradnl" dirty="0" smtClean="0">
                <a:solidFill>
                  <a:srgbClr val="0000FF"/>
                </a:solidFill>
              </a:rPr>
              <a:t>i es que implica una mirada dialéctica  donde hay un culpable y el otro no; si es que implica una exigencia que el otro parta primero,   </a:t>
            </a:r>
            <a:r>
              <a:rPr lang="es-ES_tradnl" dirty="0">
                <a:solidFill>
                  <a:srgbClr val="0000FF"/>
                </a:solidFill>
              </a:rPr>
              <a:t>e</a:t>
            </a:r>
            <a:r>
              <a:rPr lang="es-ES_tradnl" dirty="0" smtClean="0">
                <a:solidFill>
                  <a:srgbClr val="0000FF"/>
                </a:solidFill>
              </a:rPr>
              <a:t>ntonces, en </a:t>
            </a:r>
            <a:r>
              <a:rPr lang="es-ES_tradnl" dirty="0">
                <a:solidFill>
                  <a:srgbClr val="0000FF"/>
                </a:solidFill>
              </a:rPr>
              <a:t>esas relaciones dolorosas que hemos padecido no </a:t>
            </a:r>
            <a:r>
              <a:rPr lang="es-ES_tradnl" dirty="0" smtClean="0">
                <a:solidFill>
                  <a:srgbClr val="0000FF"/>
                </a:solidFill>
              </a:rPr>
              <a:t>proponemos perdonar </a:t>
            </a:r>
            <a:r>
              <a:rPr lang="es-ES_tradnl" dirty="0">
                <a:solidFill>
                  <a:srgbClr val="0000FF"/>
                </a:solidFill>
              </a:rPr>
              <a:t>ni ser perdonados. E</a:t>
            </a:r>
            <a:r>
              <a:rPr lang="es-ES_tradnl" dirty="0" smtClean="0">
                <a:solidFill>
                  <a:srgbClr val="0000FF"/>
                </a:solidFill>
              </a:rPr>
              <a:t>s </a:t>
            </a:r>
            <a:r>
              <a:rPr lang="es-ES_tradnl" dirty="0">
                <a:solidFill>
                  <a:srgbClr val="0000FF"/>
                </a:solidFill>
              </a:rPr>
              <a:t>claro que el </a:t>
            </a:r>
            <a:r>
              <a:rPr lang="es-ES_tradnl" dirty="0" err="1">
                <a:solidFill>
                  <a:srgbClr val="0000FF"/>
                </a:solidFill>
              </a:rPr>
              <a:t>perd</a:t>
            </a:r>
            <a:r>
              <a:rPr lang="es-CL" dirty="0">
                <a:solidFill>
                  <a:srgbClr val="0000FF"/>
                </a:solidFill>
              </a:rPr>
              <a:t>ó</a:t>
            </a:r>
            <a:r>
              <a:rPr lang="es-ES_tradnl" dirty="0">
                <a:solidFill>
                  <a:srgbClr val="0000FF"/>
                </a:solidFill>
              </a:rPr>
              <a:t>n es un paso m</a:t>
            </a:r>
            <a:r>
              <a:rPr lang="es-CL" dirty="0">
                <a:solidFill>
                  <a:srgbClr val="0000FF"/>
                </a:solidFill>
              </a:rPr>
              <a:t>á</a:t>
            </a:r>
            <a:r>
              <a:rPr lang="es-ES_tradnl" dirty="0">
                <a:solidFill>
                  <a:srgbClr val="0000FF"/>
                </a:solidFill>
              </a:rPr>
              <a:t>s avanzado que el de la venganza, pero no lo es tanto como el de la </a:t>
            </a:r>
            <a:r>
              <a:rPr lang="es-ES_tradnl" dirty="0" smtClean="0">
                <a:solidFill>
                  <a:srgbClr val="0000FF"/>
                </a:solidFill>
              </a:rPr>
              <a:t>reconciliación</a:t>
            </a:r>
            <a:r>
              <a:rPr lang="es-CL" i="1" dirty="0" smtClean="0">
                <a:effectLst/>
              </a:rPr>
              <a:t>.</a:t>
            </a:r>
          </a:p>
          <a:p>
            <a:pPr algn="just"/>
            <a:r>
              <a:rPr lang="es-ES_tradnl" dirty="0">
                <a:solidFill>
                  <a:srgbClr val="0000FF"/>
                </a:solidFill>
              </a:rPr>
              <a:t>Tampoco </a:t>
            </a:r>
            <a:r>
              <a:rPr lang="es-ES_tradnl" dirty="0" smtClean="0">
                <a:solidFill>
                  <a:srgbClr val="0000FF"/>
                </a:solidFill>
              </a:rPr>
              <a:t>proponemos olvidar </a:t>
            </a:r>
            <a:r>
              <a:rPr lang="es-ES_tradnl" dirty="0">
                <a:solidFill>
                  <a:srgbClr val="0000FF"/>
                </a:solidFill>
              </a:rPr>
              <a:t>los agravios que hayan ocurrido. No es el caso de intentar la </a:t>
            </a:r>
            <a:r>
              <a:rPr lang="es-ES_tradnl" dirty="0" smtClean="0">
                <a:solidFill>
                  <a:srgbClr val="0000FF"/>
                </a:solidFill>
              </a:rPr>
              <a:t>falsificación </a:t>
            </a:r>
            <a:r>
              <a:rPr lang="es-ES_tradnl" dirty="0">
                <a:solidFill>
                  <a:srgbClr val="0000FF"/>
                </a:solidFill>
              </a:rPr>
              <a:t>de la memoria. Es el caso de tratar de comprender </a:t>
            </a:r>
            <a:r>
              <a:rPr lang="es-ES_tradnl" dirty="0" smtClean="0">
                <a:solidFill>
                  <a:srgbClr val="0000FF"/>
                </a:solidFill>
              </a:rPr>
              <a:t>en profundidad lo </a:t>
            </a:r>
            <a:r>
              <a:rPr lang="es-ES_tradnl" dirty="0">
                <a:solidFill>
                  <a:srgbClr val="0000FF"/>
                </a:solidFill>
              </a:rPr>
              <a:t>que </a:t>
            </a:r>
            <a:r>
              <a:rPr lang="es-ES_tradnl" dirty="0" smtClean="0">
                <a:solidFill>
                  <a:srgbClr val="0000FF"/>
                </a:solidFill>
              </a:rPr>
              <a:t>ocurrió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s-ES_tradnl" dirty="0">
                <a:solidFill>
                  <a:srgbClr val="0000FF"/>
                </a:solidFill>
              </a:rPr>
              <a:t>para entrar en el paso superior de reconciliar</a:t>
            </a:r>
            <a:r>
              <a:rPr lang="es-CL" dirty="0">
                <a:solidFill>
                  <a:srgbClr val="0000FF"/>
                </a:solidFill>
              </a:rPr>
              <a:t> </a:t>
            </a:r>
          </a:p>
          <a:p>
            <a:pPr algn="just"/>
            <a:r>
              <a:rPr lang="es-ES" dirty="0">
                <a:solidFill>
                  <a:srgbClr val="0000FF"/>
                </a:solidFill>
              </a:rPr>
              <a:t>Reconciliar  </a:t>
            </a:r>
            <a:r>
              <a:rPr lang="es-ES" b="1" dirty="0">
                <a:solidFill>
                  <a:srgbClr val="0000FF"/>
                </a:solidFill>
              </a:rPr>
              <a:t>No es olvidar ni perdonar, </a:t>
            </a:r>
            <a:r>
              <a:rPr lang="es-ES" dirty="0">
                <a:solidFill>
                  <a:srgbClr val="0000FF"/>
                </a:solidFill>
              </a:rPr>
              <a:t>es reconocer todo lo ocurrido y proponerse salir del circulo del resentimiento</a:t>
            </a:r>
            <a:r>
              <a:rPr lang="es-ES" dirty="0" smtClean="0">
                <a:solidFill>
                  <a:srgbClr val="0000FF"/>
                </a:solidFill>
              </a:rPr>
              <a:t>.</a:t>
            </a:r>
            <a:r>
              <a:rPr lang="es-ES_tradnl" i="1" dirty="0">
                <a:effectLst/>
              </a:rPr>
              <a:t> </a:t>
            </a:r>
            <a:endParaRPr lang="es-ES_tradnl" i="1" dirty="0" smtClean="0">
              <a:effectLst/>
            </a:endParaRPr>
          </a:p>
          <a:p>
            <a:r>
              <a:rPr lang="es-ES" dirty="0" smtClean="0">
                <a:solidFill>
                  <a:srgbClr val="0000FF"/>
                </a:solidFill>
              </a:rPr>
              <a:t>Reconciliar es pasear la mirada </a:t>
            </a:r>
            <a:r>
              <a:rPr lang="es-ES" b="1" dirty="0" smtClean="0">
                <a:solidFill>
                  <a:srgbClr val="0000FF"/>
                </a:solidFill>
              </a:rPr>
              <a:t>reconociendo los errores propios y en los otros</a:t>
            </a:r>
          </a:p>
          <a:p>
            <a:r>
              <a:rPr lang="es-ES" dirty="0" smtClean="0">
                <a:solidFill>
                  <a:srgbClr val="0000FF"/>
                </a:solidFill>
              </a:rPr>
              <a:t>Es proponerse no pasar por el mismo camino dos veces, sino </a:t>
            </a:r>
            <a:r>
              <a:rPr lang="es-ES" b="1" dirty="0" smtClean="0">
                <a:solidFill>
                  <a:srgbClr val="0000FF"/>
                </a:solidFill>
              </a:rPr>
              <a:t>disponerse a reparar doblemente los daños producidos</a:t>
            </a:r>
          </a:p>
          <a:p>
            <a:r>
              <a:rPr lang="es-ES" dirty="0" smtClean="0">
                <a:solidFill>
                  <a:srgbClr val="0000FF"/>
                </a:solidFill>
              </a:rPr>
              <a:t>Es aprender a no juzgar ni juzgarse y entender, desde una cierta mirada más profunda y sabia  que  </a:t>
            </a:r>
            <a:r>
              <a:rPr lang="es-ES" b="1" dirty="0" smtClean="0">
                <a:solidFill>
                  <a:srgbClr val="0000FF"/>
                </a:solidFill>
              </a:rPr>
              <a:t>no existen los culpables….reconociendo la influencia de la época,  de las biografías y de las creencias  en los errores cometidos. Reconciliar requiere una mirada más amable y compasiva con uno mismo y los demás, sencillamente porque a uno le hace bien. </a:t>
            </a:r>
            <a:endParaRPr lang="es-ES" b="1" dirty="0">
              <a:solidFill>
                <a:srgbClr val="0000FF"/>
              </a:solidFill>
            </a:endParaRP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21626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La reconciliación no es recíproca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rgbClr val="660066"/>
                </a:solidFill>
              </a:rPr>
              <a:t>Pero tampoco reconciliarse es Fácil…</a:t>
            </a:r>
          </a:p>
          <a:p>
            <a:pPr marL="0" indent="0">
              <a:buNone/>
            </a:pPr>
            <a:r>
              <a:rPr lang="es-ES" sz="3800" b="1" dirty="0">
                <a:solidFill>
                  <a:srgbClr val="660066"/>
                </a:solidFill>
              </a:rPr>
              <a:t>¿</a:t>
            </a:r>
            <a:r>
              <a:rPr lang="es-ES" sz="3800" b="1" dirty="0" smtClean="0">
                <a:solidFill>
                  <a:srgbClr val="660066"/>
                </a:solidFill>
              </a:rPr>
              <a:t>Cómo me reconcilio ?</a:t>
            </a:r>
          </a:p>
          <a:p>
            <a:pPr marL="0" indent="0">
              <a:buNone/>
            </a:pPr>
            <a:r>
              <a:rPr lang="es-ES" sz="3800" b="1" dirty="0" smtClean="0">
                <a:solidFill>
                  <a:srgbClr val="660066"/>
                </a:solidFill>
              </a:rPr>
              <a:t>Lo primero es querer y comprender que es lo mejor para mi felicidad….pero no basta…</a:t>
            </a:r>
          </a:p>
          <a:p>
            <a:pPr marL="0" indent="0">
              <a:buNone/>
            </a:pPr>
            <a:endParaRPr lang="es-ES" dirty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rgbClr val="660066"/>
                </a:solidFill>
              </a:rPr>
              <a:t>Esto no se logra simplemente porque mi cabeza quiera</a:t>
            </a:r>
            <a:r>
              <a:rPr lang="es-ES" dirty="0" smtClean="0">
                <a:solidFill>
                  <a:srgbClr val="660066"/>
                </a:solidFill>
              </a:rPr>
              <a:t>….porque me diga debo reconciliarme…o debo actuar con unidad,  esto se debe a la forma en que estamos hechos …Nuestro Centros de respuesta ….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660066"/>
                </a:solidFill>
              </a:rPr>
              <a:t>Aprenderemos algunas herramientas que nos ayuden a iniciar el proceso de ser más unitivos y a reconciliar….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660066"/>
                </a:solidFill>
              </a:rPr>
              <a:t>Vamos aprender </a:t>
            </a:r>
            <a:r>
              <a:rPr lang="es-ES" sz="3800" b="1" dirty="0" smtClean="0">
                <a:solidFill>
                  <a:srgbClr val="660066"/>
                </a:solidFill>
              </a:rPr>
              <a:t>Psicofísica….</a:t>
            </a:r>
            <a:endParaRPr lang="es-ES" sz="38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6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1802021"/>
            <a:ext cx="7583488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La Psicofísica ayuda a regular los Centros de Respuesta y por lo tanto el comportamiento Humano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5675" y="4241243"/>
            <a:ext cx="7232650" cy="1649970"/>
          </a:xfrm>
        </p:spPr>
        <p:txBody>
          <a:bodyPr/>
          <a:lstStyle/>
          <a:p>
            <a:r>
              <a:rPr lang="es-ES" dirty="0" smtClean="0">
                <a:solidFill>
                  <a:srgbClr val="0000FF"/>
                </a:solidFill>
              </a:rPr>
              <a:t>Existen Varios centros de Respuesta….se los explico….</a:t>
            </a:r>
            <a:endParaRPr lang="es-E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IMG_1039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3803535" cy="2664951"/>
          </a:xfrm>
        </p:spPr>
      </p:pic>
      <p:pic>
        <p:nvPicPr>
          <p:cNvPr id="5" name="Imagen 4" descr="IMG_1037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5776" y="0"/>
            <a:ext cx="4228224" cy="3118562"/>
          </a:xfrm>
          <a:prstGeom prst="rect">
            <a:avLst/>
          </a:prstGeom>
        </p:spPr>
      </p:pic>
      <p:pic>
        <p:nvPicPr>
          <p:cNvPr id="6" name="Imagen 5" descr="IMG_1040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50777"/>
            <a:ext cx="3798237" cy="3107223"/>
          </a:xfrm>
          <a:prstGeom prst="rect">
            <a:avLst/>
          </a:prstGeom>
        </p:spPr>
      </p:pic>
      <p:pic>
        <p:nvPicPr>
          <p:cNvPr id="7" name="Imagen 6" descr="IMG_1038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9718" y="3966241"/>
            <a:ext cx="4145494" cy="2891759"/>
          </a:xfrm>
          <a:prstGeom prst="rect">
            <a:avLst/>
          </a:prstGeom>
        </p:spPr>
      </p:pic>
      <p:pic>
        <p:nvPicPr>
          <p:cNvPr id="9" name="Imagen 8" descr="IMG_1041.JPG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8237" y="228615"/>
            <a:ext cx="1112241" cy="1004032"/>
          </a:xfrm>
          <a:prstGeom prst="rect">
            <a:avLst/>
          </a:prstGeom>
        </p:spPr>
      </p:pic>
      <p:pic>
        <p:nvPicPr>
          <p:cNvPr id="10" name="Imagen 9" descr="IMG_1041.JPG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230" y="4199786"/>
            <a:ext cx="1074004" cy="1004032"/>
          </a:xfrm>
          <a:prstGeom prst="rect">
            <a:avLst/>
          </a:prstGeom>
        </p:spPr>
      </p:pic>
      <p:pic>
        <p:nvPicPr>
          <p:cNvPr id="11" name="Imagen 10" descr="IMG_1041.JPG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41772" y="1524837"/>
            <a:ext cx="1074004" cy="1004032"/>
          </a:xfrm>
          <a:prstGeom prst="rect">
            <a:avLst/>
          </a:prstGeom>
        </p:spPr>
      </p:pic>
      <p:pic>
        <p:nvPicPr>
          <p:cNvPr id="12" name="Imagen 11" descr="IMG_1041.JPG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90230" y="5532914"/>
            <a:ext cx="1074004" cy="100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3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5212" y="91950"/>
            <a:ext cx="7583488" cy="286784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>
                <a:solidFill>
                  <a:srgbClr val="0000FF"/>
                </a:solidFill>
                <a:latin typeface="Arial Hebrew"/>
                <a:cs typeface="Arial Hebrew"/>
              </a:rPr>
              <a:t>Guías conductuales, o principios de acción,  para ayudar a actuar con unidad y reconciliar situaciones: </a:t>
            </a:r>
            <a:br>
              <a:rPr lang="es-ES" dirty="0" smtClean="0">
                <a:solidFill>
                  <a:srgbClr val="0000FF"/>
                </a:solidFill>
                <a:latin typeface="Arial Hebrew"/>
                <a:cs typeface="Arial Hebrew"/>
              </a:rPr>
            </a:br>
            <a:r>
              <a:rPr lang="es-ES" dirty="0" smtClean="0">
                <a:solidFill>
                  <a:srgbClr val="0000FF"/>
                </a:solidFill>
                <a:latin typeface="Arial Hebrew"/>
                <a:cs typeface="Arial Hebrew"/>
              </a:rPr>
              <a:t/>
            </a:r>
            <a:br>
              <a:rPr lang="es-ES" dirty="0" smtClean="0">
                <a:solidFill>
                  <a:srgbClr val="0000FF"/>
                </a:solidFill>
                <a:latin typeface="Arial Hebrew"/>
                <a:cs typeface="Arial Hebrew"/>
              </a:rPr>
            </a:br>
            <a:endParaRPr lang="es-ES" u="sng" dirty="0">
              <a:solidFill>
                <a:srgbClr val="0000FF"/>
              </a:solidFill>
              <a:latin typeface="Arial Hebrew"/>
              <a:cs typeface="Arial Hebrew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5675" y="5347755"/>
            <a:ext cx="7232650" cy="54345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780908" y="3923873"/>
            <a:ext cx="81439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Hebrew"/>
                <a:cs typeface="Arial Hebrew"/>
              </a:rPr>
              <a:t>12 recomendaciones para la acción que te permiten buscar </a:t>
            </a:r>
            <a:r>
              <a:rPr lang="es-ES" sz="4000" b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Hebrew"/>
                <a:cs typeface="Arial Hebrew"/>
              </a:rPr>
              <a:t>conductas que te direccionan hacia la felicidad. </a:t>
            </a:r>
            <a:endParaRPr lang="es-E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242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Imagen 6" descr="IMG_1044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39096" y="1294879"/>
            <a:ext cx="6768351" cy="4357892"/>
          </a:xfrm>
          <a:prstGeom prst="rect">
            <a:avLst/>
          </a:prstGeom>
        </p:spPr>
      </p:pic>
      <p:pic>
        <p:nvPicPr>
          <p:cNvPr id="5" name="Imagen 4" descr="IMG_1045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404166" y="1493814"/>
            <a:ext cx="6799881" cy="399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4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IMG_1049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85889" y="1249433"/>
            <a:ext cx="6942441" cy="4291013"/>
          </a:xfrm>
        </p:spPr>
      </p:pic>
      <p:pic>
        <p:nvPicPr>
          <p:cNvPr id="5" name="Imagen 4" descr="IMG_1050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rot="5400000">
            <a:off x="3129159" y="858281"/>
            <a:ext cx="7376468" cy="501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6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foto 3 copia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9267" y="349890"/>
            <a:ext cx="4060519" cy="6136717"/>
          </a:xfrm>
        </p:spPr>
      </p:pic>
      <p:pic>
        <p:nvPicPr>
          <p:cNvPr id="5" name="Imagen 4" descr="fotos 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34" y="349890"/>
            <a:ext cx="7370765" cy="616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4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41054" y="225702"/>
            <a:ext cx="7583488" cy="1143000"/>
          </a:xfrm>
        </p:spPr>
        <p:txBody>
          <a:bodyPr/>
          <a:lstStyle/>
          <a:p>
            <a:endParaRPr lang="es-ES"/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Imagen 5" descr="IMG_1055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40638" y="1213843"/>
            <a:ext cx="6884164" cy="4456479"/>
          </a:xfrm>
          <a:prstGeom prst="rect">
            <a:avLst/>
          </a:prstGeom>
        </p:spPr>
      </p:pic>
      <p:pic>
        <p:nvPicPr>
          <p:cNvPr id="5" name="Imagen 4" descr="IMG_1054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865469" y="1289257"/>
            <a:ext cx="6565992" cy="443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77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9462" y="691754"/>
            <a:ext cx="7736605" cy="5590730"/>
          </a:xfrm>
        </p:spPr>
        <p:txBody>
          <a:bodyPr>
            <a:normAutofit/>
          </a:bodyPr>
          <a:lstStyle/>
          <a:p>
            <a:r>
              <a:rPr lang="es-ES" sz="7200" dirty="0" smtClean="0">
                <a:solidFill>
                  <a:srgbClr val="0000FF"/>
                </a:solidFill>
              </a:rPr>
              <a:t>¿Por qué es tan importante actuar con unidad ?</a:t>
            </a:r>
            <a:endParaRPr lang="es-ES" sz="7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5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191709"/>
            <a:ext cx="7583488" cy="1143000"/>
          </a:xfrm>
        </p:spPr>
        <p:txBody>
          <a:bodyPr>
            <a:normAutofit fontScale="90000"/>
          </a:bodyPr>
          <a:lstStyle/>
          <a:p>
            <a:r>
              <a:rPr lang="es-ES" sz="3200" dirty="0">
                <a:solidFill>
                  <a:srgbClr val="0000FF"/>
                </a:solidFill>
              </a:rPr>
              <a:t>Ejercicio de registro de la Unidad y la fuerza Interna</a:t>
            </a:r>
            <a:br>
              <a:rPr lang="es-ES" sz="3200" dirty="0">
                <a:solidFill>
                  <a:srgbClr val="0000FF"/>
                </a:solidFill>
              </a:rPr>
            </a:br>
            <a:endParaRPr lang="es-ES" sz="3200" dirty="0">
              <a:solidFill>
                <a:srgbClr val="0000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 descr="experiencia_de_paz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4861" y="1237443"/>
            <a:ext cx="4470789" cy="53525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53517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2057" y="1059307"/>
            <a:ext cx="8861895" cy="540893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0000FF"/>
                </a:solidFill>
                <a:effectLst/>
              </a:rPr>
              <a:t>Relación </a:t>
            </a:r>
            <a:r>
              <a:rPr lang="es-ES_tradnl" dirty="0">
                <a:solidFill>
                  <a:srgbClr val="0000FF"/>
                </a:solidFill>
                <a:effectLst/>
              </a:rPr>
              <a:t>entre la felicidad y el Sentido….</a:t>
            </a:r>
            <a:r>
              <a:rPr lang="es-CL" dirty="0">
                <a:solidFill>
                  <a:srgbClr val="0000FF"/>
                </a:solidFill>
                <a:effectLst/>
              </a:rPr>
              <a:t> </a:t>
            </a:r>
            <a:br>
              <a:rPr lang="es-CL" dirty="0">
                <a:solidFill>
                  <a:srgbClr val="0000FF"/>
                </a:solidFill>
                <a:effectLst/>
              </a:rPr>
            </a:b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4694" y="1905158"/>
            <a:ext cx="8704133" cy="4432921"/>
          </a:xfrm>
        </p:spPr>
        <p:txBody>
          <a:bodyPr>
            <a:normAutofit/>
          </a:bodyPr>
          <a:lstStyle/>
          <a:p>
            <a:r>
              <a:rPr lang="es-ES_tradnl" dirty="0">
                <a:solidFill>
                  <a:srgbClr val="0000FF"/>
                </a:solidFill>
                <a:effectLst/>
              </a:rPr>
              <a:t>L</a:t>
            </a:r>
            <a:r>
              <a:rPr lang="es-ES_tradnl" dirty="0" smtClean="0">
                <a:solidFill>
                  <a:srgbClr val="0000FF"/>
                </a:solidFill>
                <a:effectLst/>
              </a:rPr>
              <a:t>a </a:t>
            </a:r>
            <a:r>
              <a:rPr lang="es-ES_tradnl" dirty="0">
                <a:solidFill>
                  <a:srgbClr val="0000FF"/>
                </a:solidFill>
                <a:effectLst/>
              </a:rPr>
              <a:t>felicidad es un indicador que le dice a uno que está conectado con el propósito de su vida,  y de LA VIDA, </a:t>
            </a:r>
            <a:endParaRPr lang="es-CL" dirty="0">
              <a:solidFill>
                <a:srgbClr val="0000FF"/>
              </a:solidFill>
              <a:effectLst/>
            </a:endParaRPr>
          </a:p>
          <a:p>
            <a:pPr algn="just"/>
            <a:r>
              <a:rPr lang="es-ES_tradnl" dirty="0">
                <a:solidFill>
                  <a:srgbClr val="0000FF"/>
                </a:solidFill>
                <a:effectLst/>
              </a:rPr>
              <a:t>La verdadera </a:t>
            </a:r>
            <a:r>
              <a:rPr lang="es-ES_tradnl" dirty="0" smtClean="0">
                <a:solidFill>
                  <a:srgbClr val="0000FF"/>
                </a:solidFill>
                <a:effectLst/>
              </a:rPr>
              <a:t>sabiduría que te da la felicidad </a:t>
            </a:r>
            <a:r>
              <a:rPr lang="es-ES_tradnl" dirty="0">
                <a:solidFill>
                  <a:srgbClr val="0000FF"/>
                </a:solidFill>
                <a:effectLst/>
              </a:rPr>
              <a:t>y esa unidad que aspiras está en el fondo de tu conciencia, </a:t>
            </a:r>
            <a:endParaRPr lang="es-ES_tradnl" dirty="0" smtClean="0">
              <a:solidFill>
                <a:srgbClr val="0000FF"/>
              </a:solidFill>
              <a:effectLst/>
            </a:endParaRPr>
          </a:p>
          <a:p>
            <a:pPr algn="just"/>
            <a:r>
              <a:rPr lang="es-ES_tradnl" dirty="0">
                <a:solidFill>
                  <a:srgbClr val="0000FF"/>
                </a:solidFill>
                <a:effectLst/>
              </a:rPr>
              <a:t>A</a:t>
            </a:r>
            <a:r>
              <a:rPr lang="es-ES_tradnl" dirty="0" smtClean="0">
                <a:solidFill>
                  <a:srgbClr val="0000FF"/>
                </a:solidFill>
                <a:effectLst/>
              </a:rPr>
              <a:t>hí </a:t>
            </a:r>
            <a:r>
              <a:rPr lang="es-ES_tradnl" dirty="0">
                <a:solidFill>
                  <a:srgbClr val="0000FF"/>
                </a:solidFill>
                <a:effectLst/>
              </a:rPr>
              <a:t>está guardado el sentido…cubierto de ruido…contradicciones…. </a:t>
            </a:r>
            <a:r>
              <a:rPr lang="es-ES_tradnl" dirty="0" smtClean="0">
                <a:solidFill>
                  <a:srgbClr val="0000FF"/>
                </a:solidFill>
                <a:effectLst/>
              </a:rPr>
              <a:t>Resentimiento</a:t>
            </a:r>
          </a:p>
          <a:p>
            <a:pPr algn="just"/>
            <a:r>
              <a:rPr lang="es-ES_tradnl" dirty="0" smtClean="0">
                <a:solidFill>
                  <a:srgbClr val="0000FF"/>
                </a:solidFill>
                <a:effectLst/>
              </a:rPr>
              <a:t>Conectarse con el sentido de nuestra vida y actuar de acuerdo a él  nos da felicidad</a:t>
            </a:r>
          </a:p>
        </p:txBody>
      </p:sp>
    </p:spTree>
    <p:extLst>
      <p:ext uri="{BB962C8B-B14F-4D97-AF65-F5344CB8AC3E}">
        <p14:creationId xmlns:p14="http://schemas.microsoft.com/office/powerpoint/2010/main" val="63904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415" y="89647"/>
            <a:ext cx="8215536" cy="1143000"/>
          </a:xfrm>
        </p:spPr>
        <p:txBody>
          <a:bodyPr/>
          <a:lstStyle/>
          <a:p>
            <a:r>
              <a:rPr lang="es-ES" dirty="0" smtClean="0">
                <a:solidFill>
                  <a:srgbClr val="0000FF"/>
                </a:solidFill>
              </a:rPr>
              <a:t>Un secreto…acerca del sentido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90717" y="1349486"/>
            <a:ext cx="9003672" cy="5363925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Aun cuando el sentido lo encontrarás en el fondo de tu conciencia puedo ayudar prestándote el que recomiendan los sabios….</a:t>
            </a:r>
          </a:p>
          <a:p>
            <a:r>
              <a:rPr lang="es-CL" dirty="0">
                <a:solidFill>
                  <a:srgbClr val="0000FF"/>
                </a:solidFill>
                <a:effectLst/>
              </a:rPr>
              <a:t>Lo má</a:t>
            </a:r>
            <a:r>
              <a:rPr lang="es-ES_tradnl" dirty="0">
                <a:solidFill>
                  <a:srgbClr val="0000FF"/>
                </a:solidFill>
                <a:effectLst/>
              </a:rPr>
              <a:t>s simple, directo y profundo que he escuchado respecto a este tema fue la siguiente frase: </a:t>
            </a:r>
            <a:r>
              <a:rPr lang="es-CL" i="1" dirty="0">
                <a:solidFill>
                  <a:srgbClr val="0000FF"/>
                </a:solidFill>
                <a:effectLst/>
              </a:rPr>
              <a:t>“Te diré </a:t>
            </a:r>
            <a:r>
              <a:rPr lang="es-ES_tradnl" i="1" dirty="0">
                <a:solidFill>
                  <a:srgbClr val="0000FF"/>
                </a:solidFill>
                <a:effectLst/>
              </a:rPr>
              <a:t>cual es el sentido de tu vida </a:t>
            </a:r>
            <a:r>
              <a:rPr lang="es-ES_tradnl" i="1" dirty="0" smtClean="0">
                <a:solidFill>
                  <a:srgbClr val="0000FF"/>
                </a:solidFill>
                <a:effectLst/>
              </a:rPr>
              <a:t>aquí: </a:t>
            </a:r>
            <a:r>
              <a:rPr lang="es-ES_tradnl" i="1" dirty="0">
                <a:solidFill>
                  <a:srgbClr val="0000FF"/>
                </a:solidFill>
                <a:effectLst/>
              </a:rPr>
              <a:t>humanizar la tierra. </a:t>
            </a:r>
            <a:r>
              <a:rPr lang="es-CL" i="1" dirty="0">
                <a:solidFill>
                  <a:srgbClr val="0000FF"/>
                </a:solidFill>
                <a:effectLst/>
              </a:rPr>
              <a:t>¿</a:t>
            </a:r>
            <a:r>
              <a:rPr lang="es-ES_tradnl" i="1" dirty="0">
                <a:solidFill>
                  <a:srgbClr val="0000FF"/>
                </a:solidFill>
                <a:effectLst/>
              </a:rPr>
              <a:t>Y </a:t>
            </a:r>
            <a:r>
              <a:rPr lang="es-ES_tradnl" i="1" dirty="0" err="1">
                <a:solidFill>
                  <a:srgbClr val="0000FF"/>
                </a:solidFill>
                <a:effectLst/>
              </a:rPr>
              <a:t>qu</a:t>
            </a:r>
            <a:r>
              <a:rPr lang="es-CL" i="1" dirty="0">
                <a:solidFill>
                  <a:srgbClr val="0000FF"/>
                </a:solidFill>
                <a:effectLst/>
              </a:rPr>
              <a:t>é </a:t>
            </a:r>
            <a:r>
              <a:rPr lang="es-ES_tradnl" i="1" dirty="0">
                <a:solidFill>
                  <a:srgbClr val="0000FF"/>
                </a:solidFill>
                <a:effectLst/>
              </a:rPr>
              <a:t>es humanizar la tierra? Es superar el dolor y el sufrimiento en ti y en otros, es aprender sin l</a:t>
            </a:r>
            <a:r>
              <a:rPr lang="es-CL" i="1" dirty="0">
                <a:solidFill>
                  <a:srgbClr val="0000FF"/>
                </a:solidFill>
                <a:effectLst/>
              </a:rPr>
              <a:t>í</a:t>
            </a:r>
            <a:r>
              <a:rPr lang="es-ES_tradnl" i="1" dirty="0">
                <a:solidFill>
                  <a:srgbClr val="0000FF"/>
                </a:solidFill>
                <a:effectLst/>
              </a:rPr>
              <a:t>mites, es amar la realidad que construyes."</a:t>
            </a:r>
            <a:endParaRPr lang="es-CL" dirty="0">
              <a:solidFill>
                <a:srgbClr val="0000FF"/>
              </a:solidFill>
              <a:effectLst/>
            </a:endParaRPr>
          </a:p>
          <a:p>
            <a:r>
              <a:rPr lang="es-ES_tradnl" dirty="0">
                <a:solidFill>
                  <a:srgbClr val="0000FF"/>
                </a:solidFill>
                <a:effectLst/>
              </a:rPr>
              <a:t>Humanizar la tierra </a:t>
            </a:r>
            <a:r>
              <a:rPr lang="es-CL" dirty="0">
                <a:solidFill>
                  <a:srgbClr val="0000FF"/>
                </a:solidFill>
                <a:effectLst/>
              </a:rPr>
              <a:t>¡</a:t>
            </a:r>
            <a:r>
              <a:rPr lang="es-ES_tradnl" dirty="0">
                <a:solidFill>
                  <a:srgbClr val="0000FF"/>
                </a:solidFill>
                <a:effectLst/>
              </a:rPr>
              <a:t>!!!! Suena algo tan grande y </a:t>
            </a:r>
            <a:r>
              <a:rPr lang="es-ES_tradnl" dirty="0" err="1">
                <a:solidFill>
                  <a:srgbClr val="0000FF"/>
                </a:solidFill>
                <a:effectLst/>
              </a:rPr>
              <a:t>dif</a:t>
            </a:r>
            <a:r>
              <a:rPr lang="es-CL" dirty="0">
                <a:solidFill>
                  <a:srgbClr val="0000FF"/>
                </a:solidFill>
                <a:effectLst/>
              </a:rPr>
              <a:t>í</a:t>
            </a:r>
            <a:r>
              <a:rPr lang="es-ES_tradnl" dirty="0" err="1">
                <a:solidFill>
                  <a:srgbClr val="0000FF"/>
                </a:solidFill>
                <a:effectLst/>
              </a:rPr>
              <a:t>cil</a:t>
            </a:r>
            <a:r>
              <a:rPr lang="es-ES_tradnl" dirty="0">
                <a:solidFill>
                  <a:srgbClr val="0000FF"/>
                </a:solidFill>
                <a:effectLst/>
              </a:rPr>
              <a:t>. Sin embargo, es algo que va desde lo simple y cotidiano como  </a:t>
            </a:r>
            <a:r>
              <a:rPr lang="es-ES_tradnl" dirty="0" err="1">
                <a:solidFill>
                  <a:srgbClr val="0000FF"/>
                </a:solidFill>
                <a:effectLst/>
              </a:rPr>
              <a:t>sonre</a:t>
            </a:r>
            <a:r>
              <a:rPr lang="es-CL" dirty="0">
                <a:solidFill>
                  <a:srgbClr val="0000FF"/>
                </a:solidFill>
                <a:effectLst/>
              </a:rPr>
              <a:t>í</a:t>
            </a:r>
            <a:r>
              <a:rPr lang="es-ES_tradnl" dirty="0">
                <a:solidFill>
                  <a:srgbClr val="0000FF"/>
                </a:solidFill>
                <a:effectLst/>
              </a:rPr>
              <a:t>r  en la mañana a un vecino  o el intento por saludar a un ser querido para entregarle bienestar, hasta hacer justicia, inventar </a:t>
            </a:r>
            <a:r>
              <a:rPr lang="es-ES_tradnl" dirty="0" err="1">
                <a:solidFill>
                  <a:srgbClr val="0000FF"/>
                </a:solidFill>
                <a:effectLst/>
              </a:rPr>
              <a:t>alg</a:t>
            </a:r>
            <a:r>
              <a:rPr lang="es-CL" dirty="0">
                <a:solidFill>
                  <a:srgbClr val="0000FF"/>
                </a:solidFill>
                <a:effectLst/>
              </a:rPr>
              <a:t>ú</a:t>
            </a:r>
            <a:r>
              <a:rPr lang="es-ES_tradnl" dirty="0">
                <a:solidFill>
                  <a:srgbClr val="0000FF"/>
                </a:solidFill>
                <a:effectLst/>
              </a:rPr>
              <a:t>n aporte a la ciencia o ejercer un buen gobierno,  </a:t>
            </a:r>
            <a:r>
              <a:rPr lang="es-ES_tradnl" dirty="0" err="1">
                <a:solidFill>
                  <a:srgbClr val="0000FF"/>
                </a:solidFill>
                <a:effectLst/>
              </a:rPr>
              <a:t>seg</a:t>
            </a:r>
            <a:r>
              <a:rPr lang="es-CL" dirty="0">
                <a:solidFill>
                  <a:srgbClr val="0000FF"/>
                </a:solidFill>
                <a:effectLst/>
              </a:rPr>
              <a:t>ú</a:t>
            </a:r>
            <a:r>
              <a:rPr lang="es-ES_tradnl" dirty="0">
                <a:solidFill>
                  <a:srgbClr val="0000FF"/>
                </a:solidFill>
                <a:effectLst/>
              </a:rPr>
              <a:t>n sean mis </a:t>
            </a:r>
            <a:r>
              <a:rPr lang="es-ES_tradnl" dirty="0" smtClean="0">
                <a:solidFill>
                  <a:srgbClr val="0000FF"/>
                </a:solidFill>
                <a:effectLst/>
              </a:rPr>
              <a:t>posibilidades.</a:t>
            </a:r>
            <a:endParaRPr lang="es-CL" dirty="0">
              <a:solidFill>
                <a:srgbClr val="0000FF"/>
              </a:solidFill>
              <a:effectLst/>
            </a:endParaRPr>
          </a:p>
          <a:p>
            <a:r>
              <a:rPr lang="es-ES_tradnl" dirty="0" smtClean="0">
                <a:solidFill>
                  <a:srgbClr val="0000FF"/>
                </a:solidFill>
                <a:effectLst/>
              </a:rPr>
              <a:t>En </a:t>
            </a:r>
            <a:r>
              <a:rPr lang="es-ES_tradnl" dirty="0">
                <a:solidFill>
                  <a:srgbClr val="0000FF"/>
                </a:solidFill>
                <a:effectLst/>
              </a:rPr>
              <a:t>palabras simples creo que el sentido de la vida puede ser dejar este mundo y a este ser que </a:t>
            </a:r>
            <a:r>
              <a:rPr lang="es-ES_tradnl" dirty="0" err="1">
                <a:solidFill>
                  <a:srgbClr val="0000FF"/>
                </a:solidFill>
                <a:effectLst/>
              </a:rPr>
              <a:t>est</a:t>
            </a:r>
            <a:r>
              <a:rPr lang="es-CL" dirty="0">
                <a:solidFill>
                  <a:srgbClr val="0000FF"/>
                </a:solidFill>
                <a:effectLst/>
              </a:rPr>
              <a:t>á </a:t>
            </a:r>
            <a:r>
              <a:rPr lang="es-ES_tradnl" dirty="0">
                <a:solidFill>
                  <a:srgbClr val="0000FF"/>
                </a:solidFill>
                <a:effectLst/>
              </a:rPr>
              <a:t>dentro de mi cuerpo,  un </a:t>
            </a:r>
            <a:r>
              <a:rPr lang="es-ES_tradnl" dirty="0" err="1">
                <a:solidFill>
                  <a:srgbClr val="0000FF"/>
                </a:solidFill>
                <a:effectLst/>
              </a:rPr>
              <a:t>poquit</a:t>
            </a:r>
            <a:r>
              <a:rPr lang="es-CL" dirty="0">
                <a:solidFill>
                  <a:srgbClr val="0000FF"/>
                </a:solidFill>
                <a:effectLst/>
              </a:rPr>
              <a:t>í</a:t>
            </a:r>
            <a:r>
              <a:rPr lang="es-ES_tradnl" dirty="0">
                <a:solidFill>
                  <a:srgbClr val="0000FF"/>
                </a:solidFill>
                <a:effectLst/>
              </a:rPr>
              <a:t>n mejor de lo que lo </a:t>
            </a:r>
            <a:r>
              <a:rPr lang="es-ES_tradnl" dirty="0" smtClean="0">
                <a:solidFill>
                  <a:srgbClr val="0000FF"/>
                </a:solidFill>
                <a:effectLst/>
              </a:rPr>
              <a:t>encontré</a:t>
            </a:r>
            <a:r>
              <a:rPr lang="es-CL" dirty="0" smtClean="0">
                <a:solidFill>
                  <a:srgbClr val="0000FF"/>
                </a:solidFill>
                <a:effectLst/>
              </a:rPr>
              <a:t>. </a:t>
            </a:r>
            <a:r>
              <a:rPr lang="es-CL" dirty="0">
                <a:solidFill>
                  <a:srgbClr val="0000FF"/>
                </a:solidFill>
                <a:effectLst/>
              </a:rPr>
              <a:t>Bastarí</a:t>
            </a:r>
            <a:r>
              <a:rPr lang="es-ES_tradnl" dirty="0">
                <a:solidFill>
                  <a:srgbClr val="0000FF"/>
                </a:solidFill>
                <a:effectLst/>
              </a:rPr>
              <a:t>a eso para ayudar a la </a:t>
            </a:r>
            <a:r>
              <a:rPr lang="es-ES_tradnl" dirty="0" smtClean="0">
                <a:solidFill>
                  <a:srgbClr val="0000FF"/>
                </a:solidFill>
                <a:effectLst/>
              </a:rPr>
              <a:t>evolución…y para avanzar en felicidad.</a:t>
            </a:r>
            <a:endParaRPr lang="es-CL" dirty="0">
              <a:solidFill>
                <a:srgbClr val="0000FF"/>
              </a:solidFill>
              <a:effectLst/>
            </a:endParaRPr>
          </a:p>
          <a:p>
            <a:endParaRPr lang="es-E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86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00FF"/>
                </a:solidFill>
              </a:rPr>
              <a:t>S</a:t>
            </a:r>
            <a:r>
              <a:rPr lang="es-ES" dirty="0" smtClean="0">
                <a:solidFill>
                  <a:srgbClr val="0000FF"/>
                </a:solidFill>
              </a:rPr>
              <a:t>intetizando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6076" y="1440208"/>
            <a:ext cx="8226875" cy="4672172"/>
          </a:xfrm>
        </p:spPr>
        <p:txBody>
          <a:bodyPr>
            <a:normAutofit/>
          </a:bodyPr>
          <a:lstStyle/>
          <a:p>
            <a:pPr algn="just"/>
            <a:r>
              <a:rPr lang="es-ES_tradnl" dirty="0">
                <a:solidFill>
                  <a:srgbClr val="0000FF"/>
                </a:solidFill>
                <a:effectLst/>
              </a:rPr>
              <a:t>Si somos capaces </a:t>
            </a:r>
            <a:r>
              <a:rPr lang="es-ES_tradnl" dirty="0" smtClean="0">
                <a:solidFill>
                  <a:srgbClr val="0000FF"/>
                </a:solidFill>
                <a:effectLst/>
              </a:rPr>
              <a:t>de conectarnos con nuestra profundidad y  </a:t>
            </a:r>
            <a:r>
              <a:rPr lang="es-ES_tradnl" dirty="0">
                <a:solidFill>
                  <a:srgbClr val="0000FF"/>
                </a:solidFill>
                <a:effectLst/>
              </a:rPr>
              <a:t>despejar ese </a:t>
            </a:r>
            <a:r>
              <a:rPr lang="es-ES_tradnl" dirty="0" smtClean="0">
                <a:solidFill>
                  <a:srgbClr val="0000FF"/>
                </a:solidFill>
                <a:effectLst/>
              </a:rPr>
              <a:t>ruido interno </a:t>
            </a:r>
            <a:r>
              <a:rPr lang="es-ES_tradnl" dirty="0" err="1">
                <a:solidFill>
                  <a:srgbClr val="0000FF"/>
                </a:solidFill>
                <a:effectLst/>
              </a:rPr>
              <a:t>atráves</a:t>
            </a:r>
            <a:r>
              <a:rPr lang="es-ES_tradnl" dirty="0">
                <a:solidFill>
                  <a:srgbClr val="0000FF"/>
                </a:solidFill>
                <a:effectLst/>
              </a:rPr>
              <a:t> de la reconciliación y la acción unitiva,  apoyándonos en algunas herramientas que hemos mostrado como  la respiración, las buenas posturas, la meditación interna y los principios de acción unitiva …</a:t>
            </a:r>
          </a:p>
          <a:p>
            <a:pPr algn="just"/>
            <a:r>
              <a:rPr lang="es-CL" dirty="0" smtClean="0">
                <a:solidFill>
                  <a:srgbClr val="0000FF"/>
                </a:solidFill>
                <a:effectLst/>
              </a:rPr>
              <a:t>Tendremos una vida donde crecerá la felicidad y el sentido, en mi y en quienes me rodean  </a:t>
            </a:r>
          </a:p>
          <a:p>
            <a:pPr algn="just"/>
            <a:r>
              <a:rPr lang="es-ES_tradnl" dirty="0" smtClean="0">
                <a:solidFill>
                  <a:srgbClr val="0000FF"/>
                </a:solidFill>
                <a:effectLst/>
              </a:rPr>
              <a:t>Si es así, </a:t>
            </a:r>
            <a:r>
              <a:rPr lang="es-ES_tradnl" dirty="0">
                <a:solidFill>
                  <a:srgbClr val="0000FF"/>
                </a:solidFill>
                <a:effectLst/>
              </a:rPr>
              <a:t>a</a:t>
            </a:r>
            <a:r>
              <a:rPr lang="es-ES_tradnl" dirty="0" smtClean="0">
                <a:solidFill>
                  <a:srgbClr val="0000FF"/>
                </a:solidFill>
                <a:effectLst/>
              </a:rPr>
              <a:t>lgo </a:t>
            </a:r>
            <a:r>
              <a:rPr lang="es-ES_tradnl" dirty="0">
                <a:solidFill>
                  <a:srgbClr val="0000FF"/>
                </a:solidFill>
                <a:effectLst/>
              </a:rPr>
              <a:t>grande y nuevo nacerá en nosotros y entre nosotros</a:t>
            </a:r>
            <a:r>
              <a:rPr lang="es-CL" dirty="0">
                <a:solidFill>
                  <a:srgbClr val="0000FF"/>
                </a:solidFill>
                <a:effectLst/>
              </a:rPr>
              <a:t> 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387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2340" y="238145"/>
            <a:ext cx="8209898" cy="6191761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Agradezco al Departamento de Salud de la Comuna de Chillan Viejo en la persona de su Directora, Marina </a:t>
            </a:r>
            <a:r>
              <a:rPr lang="es-ES" dirty="0" err="1" smtClean="0">
                <a:solidFill>
                  <a:srgbClr val="0000FF"/>
                </a:solidFill>
              </a:rPr>
              <a:t>Balbontini</a:t>
            </a:r>
            <a:r>
              <a:rPr lang="es-ES" dirty="0" smtClean="0">
                <a:solidFill>
                  <a:srgbClr val="0000FF"/>
                </a:solidFill>
              </a:rPr>
              <a:t> y a Mabel </a:t>
            </a:r>
            <a:r>
              <a:rPr lang="es-ES" dirty="0" err="1" smtClean="0">
                <a:solidFill>
                  <a:srgbClr val="0000FF"/>
                </a:solidFill>
              </a:rPr>
              <a:t>Gomez</a:t>
            </a:r>
            <a:r>
              <a:rPr lang="es-ES" dirty="0" smtClean="0">
                <a:solidFill>
                  <a:srgbClr val="0000FF"/>
                </a:solidFill>
              </a:rPr>
              <a:t> coordinadora del equipo de salud integral complementaria. Por la organización, la invitación y su confianza. </a:t>
            </a:r>
          </a:p>
          <a:p>
            <a:r>
              <a:rPr lang="es-ES" dirty="0" smtClean="0">
                <a:solidFill>
                  <a:srgbClr val="0000FF"/>
                </a:solidFill>
              </a:rPr>
              <a:t>Agradezco al Parque de Estudio y Reflexión el Remanso por su inspiración. </a:t>
            </a:r>
          </a:p>
          <a:p>
            <a:r>
              <a:rPr lang="es-ES" dirty="0" smtClean="0">
                <a:solidFill>
                  <a:srgbClr val="0000FF"/>
                </a:solidFill>
              </a:rPr>
              <a:t>Y agradezco a cada uno de ustedes la oportunidad de cumplir mi propósito ayudando a superar el sufrimiento en mi y en otros</a:t>
            </a:r>
          </a:p>
          <a:p>
            <a:r>
              <a:rPr lang="es-ES" dirty="0" smtClean="0">
                <a:solidFill>
                  <a:srgbClr val="0000FF"/>
                </a:solidFill>
              </a:rPr>
              <a:t>Cualquier duda o pregunta me pueden escribir a </a:t>
            </a:r>
            <a:r>
              <a:rPr lang="es-ES" dirty="0" smtClean="0">
                <a:solidFill>
                  <a:srgbClr val="0000FF"/>
                </a:solidFill>
                <a:hlinkClick r:id="rId2"/>
              </a:rPr>
              <a:t>rergasb@gmail.com</a:t>
            </a:r>
            <a:r>
              <a:rPr lang="es-ES" dirty="0" smtClean="0">
                <a:solidFill>
                  <a:srgbClr val="0000FF"/>
                </a:solidFill>
              </a:rPr>
              <a:t> Rosita </a:t>
            </a:r>
            <a:r>
              <a:rPr lang="es-ES" dirty="0" err="1" smtClean="0">
                <a:solidFill>
                  <a:srgbClr val="0000FF"/>
                </a:solidFill>
              </a:rPr>
              <a:t>Ergas</a:t>
            </a:r>
            <a:r>
              <a:rPr lang="es-ES" dirty="0" smtClean="0">
                <a:solidFill>
                  <a:srgbClr val="0000FF"/>
                </a:solidFill>
              </a:rPr>
              <a:t>, en mi web colocaré la charla para el que quiera bajarla. </a:t>
            </a:r>
            <a:endParaRPr lang="es-E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5675" y="582544"/>
            <a:ext cx="7232650" cy="44389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9600" b="1" dirty="0">
              <a:ln w="57150" cmpd="sng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s-ES" sz="11000" b="1" dirty="0" smtClean="0">
                <a:ln w="57150" cmpd="sng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FIN</a:t>
            </a:r>
            <a:r>
              <a:rPr lang="es-ES" sz="9600" b="1" dirty="0" smtClean="0">
                <a:ln w="57150" cmpd="sng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Imagen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853" y="793815"/>
            <a:ext cx="3034098" cy="303409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 rot="10800000" flipV="1">
            <a:off x="544301" y="5032225"/>
            <a:ext cx="82903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rgbClr val="0000FF"/>
                </a:solidFill>
                <a:hlinkClick r:id="rId3"/>
              </a:rPr>
              <a:t>rergasb@</a:t>
            </a:r>
            <a:r>
              <a:rPr lang="es-ES" sz="4000" dirty="0" smtClean="0">
                <a:solidFill>
                  <a:srgbClr val="0000FF"/>
                </a:solidFill>
                <a:hlinkClick r:id="rId3"/>
              </a:rPr>
              <a:t>gmail.com</a:t>
            </a:r>
            <a:endParaRPr lang="es-ES" sz="4000" dirty="0" smtClean="0">
              <a:solidFill>
                <a:srgbClr val="0000FF"/>
              </a:solidFill>
            </a:endParaRPr>
          </a:p>
          <a:p>
            <a:r>
              <a:rPr lang="es-ES" sz="4000" dirty="0" err="1" smtClean="0">
                <a:solidFill>
                  <a:srgbClr val="0000FF"/>
                </a:solidFill>
              </a:rPr>
              <a:t>www.RositaErgas.cl</a:t>
            </a:r>
            <a:endParaRPr lang="es-E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15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420663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056" y="89647"/>
            <a:ext cx="9041943" cy="5801566"/>
          </a:xfrm>
        </p:spPr>
        <p:txBody>
          <a:bodyPr>
            <a:normAutofit lnSpcReduction="10000"/>
          </a:bodyPr>
          <a:lstStyle/>
          <a:p>
            <a:r>
              <a:rPr lang="es-ES" sz="4800" dirty="0" smtClean="0">
                <a:solidFill>
                  <a:srgbClr val="0000FF"/>
                </a:solidFill>
              </a:rPr>
              <a:t>¿A medida que la vida pasa crece en ti la </a:t>
            </a:r>
          </a:p>
          <a:p>
            <a:pPr marL="0" indent="0">
              <a:buNone/>
            </a:pPr>
            <a:r>
              <a:rPr lang="es-ES" sz="8800" b="1" dirty="0" smtClean="0">
                <a:solidFill>
                  <a:srgbClr val="0000FF"/>
                </a:solidFill>
              </a:rPr>
              <a:t>Felicidad </a:t>
            </a:r>
          </a:p>
          <a:p>
            <a:pPr marL="0" indent="0">
              <a:buNone/>
            </a:pPr>
            <a:r>
              <a:rPr lang="es-ES" sz="8800" b="1" dirty="0" smtClean="0">
                <a:solidFill>
                  <a:srgbClr val="0000FF"/>
                </a:solidFill>
              </a:rPr>
              <a:t>o el Sufrimiento? </a:t>
            </a:r>
            <a:endParaRPr lang="es-ES" sz="8800" b="1" dirty="0">
              <a:solidFill>
                <a:srgbClr val="0000FF"/>
              </a:solidFill>
            </a:endParaRPr>
          </a:p>
        </p:txBody>
      </p:sp>
      <p:pic>
        <p:nvPicPr>
          <p:cNvPr id="4" name="Imagen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951" y="1529213"/>
            <a:ext cx="2707398" cy="1858214"/>
          </a:xfrm>
          <a:prstGeom prst="rect">
            <a:avLst/>
          </a:prstGeom>
        </p:spPr>
      </p:pic>
      <p:pic>
        <p:nvPicPr>
          <p:cNvPr id="5" name="Imagen 4" descr="imgres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149" y="4002281"/>
            <a:ext cx="220414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1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02058" y="1600200"/>
            <a:ext cx="9246057" cy="4291013"/>
          </a:xfrm>
        </p:spPr>
        <p:txBody>
          <a:bodyPr>
            <a:normAutofit/>
          </a:bodyPr>
          <a:lstStyle/>
          <a:p>
            <a:r>
              <a:rPr lang="es-ES" sz="6600" dirty="0" smtClean="0">
                <a:solidFill>
                  <a:srgbClr val="0000FF"/>
                </a:solidFill>
              </a:rPr>
              <a:t>¿ Que se entiende por Sufrimiento?</a:t>
            </a:r>
            <a:endParaRPr lang="es-ES" sz="6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3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5400" dirty="0">
                <a:solidFill>
                  <a:srgbClr val="0000FF"/>
                </a:solidFill>
              </a:rPr>
              <a:t>¿ Que se entiende por </a:t>
            </a:r>
            <a:r>
              <a:rPr lang="es-ES" sz="7200" dirty="0" smtClean="0">
                <a:solidFill>
                  <a:srgbClr val="0000FF"/>
                </a:solidFill>
              </a:rPr>
              <a:t>Felicidad?</a:t>
            </a:r>
            <a:endParaRPr lang="es-ES" sz="7200" dirty="0">
              <a:solidFill>
                <a:srgbClr val="0000FF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28868"/>
            <a:ext cx="8575959" cy="375278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000090"/>
                </a:solidFill>
                <a:latin typeface="Avenir Book"/>
                <a:cs typeface="Avenir Book"/>
              </a:rPr>
              <a:t>E</a:t>
            </a:r>
            <a:r>
              <a:rPr lang="es-ES" dirty="0" smtClean="0">
                <a:solidFill>
                  <a:srgbClr val="000090"/>
                </a:solidFill>
                <a:latin typeface="Avenir Book"/>
                <a:cs typeface="Avenir Book"/>
              </a:rPr>
              <a:t>xisten dos registros internos o sensaciones que son vitales de conocer y distinguir,  para lograr una vida mas feliz</a:t>
            </a:r>
            <a:endParaRPr lang="es-ES" dirty="0">
              <a:solidFill>
                <a:srgbClr val="000090"/>
              </a:solidFill>
              <a:latin typeface="Avenir Book"/>
              <a:cs typeface="Avenir Book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2096" y="3413404"/>
            <a:ext cx="8584105" cy="3512635"/>
          </a:xfrm>
        </p:spPr>
        <p:txBody>
          <a:bodyPr>
            <a:normAutofit lnSpcReduction="10000"/>
          </a:bodyPr>
          <a:lstStyle/>
          <a:p>
            <a:r>
              <a:rPr lang="es-ES" sz="6600" dirty="0" smtClean="0">
                <a:solidFill>
                  <a:srgbClr val="000090"/>
                </a:solidFill>
              </a:rPr>
              <a:t>Unidad</a:t>
            </a:r>
          </a:p>
          <a:p>
            <a:endParaRPr lang="es-ES" sz="6600" dirty="0" smtClean="0">
              <a:solidFill>
                <a:srgbClr val="000090"/>
              </a:solidFill>
            </a:endParaRPr>
          </a:p>
          <a:p>
            <a:r>
              <a:rPr lang="es-ES" sz="6600" dirty="0" smtClean="0">
                <a:solidFill>
                  <a:srgbClr val="000090"/>
                </a:solidFill>
              </a:rPr>
              <a:t>Contradicción </a:t>
            </a:r>
            <a:endParaRPr lang="es-ES" sz="6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91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 descr="FullSizeRender 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448" b="10448"/>
          <a:stretch>
            <a:fillRect/>
          </a:stretch>
        </p:blipFill>
        <p:spPr>
          <a:xfrm>
            <a:off x="2086494" y="2110511"/>
            <a:ext cx="4394226" cy="2607023"/>
          </a:xfrm>
        </p:spPr>
      </p:pic>
      <p:pic>
        <p:nvPicPr>
          <p:cNvPr id="7" name="Imagen 6" descr="IMG_1033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0" y="89647"/>
            <a:ext cx="3055733" cy="2291800"/>
          </a:xfrm>
          <a:prstGeom prst="rect">
            <a:avLst/>
          </a:prstGeom>
        </p:spPr>
      </p:pic>
      <p:pic>
        <p:nvPicPr>
          <p:cNvPr id="8" name="Imagen 7" descr="FullSizeRender 6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7682" y="4624825"/>
            <a:ext cx="3197122" cy="2233175"/>
          </a:xfrm>
          <a:prstGeom prst="rect">
            <a:avLst/>
          </a:prstGeom>
        </p:spPr>
      </p:pic>
      <p:pic>
        <p:nvPicPr>
          <p:cNvPr id="14" name="Imagen 13" descr="images.jp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020" y="0"/>
            <a:ext cx="3949700" cy="2057400"/>
          </a:xfrm>
          <a:prstGeom prst="rect">
            <a:avLst/>
          </a:prstGeom>
        </p:spPr>
      </p:pic>
      <p:pic>
        <p:nvPicPr>
          <p:cNvPr id="6" name="Imagen 5" descr="18 de Julio 2007.jpg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687" b="-1"/>
          <a:stretch/>
        </p:blipFill>
        <p:spPr>
          <a:xfrm>
            <a:off x="6256655" y="3583510"/>
            <a:ext cx="2889149" cy="3175261"/>
          </a:xfrm>
          <a:prstGeom prst="rect">
            <a:avLst/>
          </a:prstGeom>
        </p:spPr>
      </p:pic>
      <p:pic>
        <p:nvPicPr>
          <p:cNvPr id="10" name="Imagen 9" descr="IMG_9_2.jp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1" y="1725152"/>
            <a:ext cx="1813476" cy="2720215"/>
          </a:xfrm>
          <a:prstGeom prst="rect">
            <a:avLst/>
          </a:prstGeom>
        </p:spPr>
      </p:pic>
      <p:pic>
        <p:nvPicPr>
          <p:cNvPr id="15" name="Imagen 14" descr="imgres.jp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804" y="1"/>
            <a:ext cx="2921000" cy="3388706"/>
          </a:xfrm>
          <a:prstGeom prst="rect">
            <a:avLst/>
          </a:prstGeom>
        </p:spPr>
      </p:pic>
      <p:pic>
        <p:nvPicPr>
          <p:cNvPr id="17" name="Imagen 16" descr="images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97007"/>
            <a:ext cx="3027682" cy="29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1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FullSizeRender 5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834" t="14869" b="9049"/>
          <a:stretch/>
        </p:blipFill>
        <p:spPr>
          <a:xfrm>
            <a:off x="791578" y="2002028"/>
            <a:ext cx="6521398" cy="3986055"/>
          </a:xfrm>
        </p:spPr>
      </p:pic>
      <p:pic>
        <p:nvPicPr>
          <p:cNvPr id="6" name="Imagen 5" descr="FullSizeRender 3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9551" y="4151717"/>
            <a:ext cx="4075183" cy="2714788"/>
          </a:xfrm>
          <a:prstGeom prst="rect">
            <a:avLst/>
          </a:prstGeom>
        </p:spPr>
      </p:pic>
      <p:pic>
        <p:nvPicPr>
          <p:cNvPr id="8" name="Imagen 7" descr="IMG_1026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15471"/>
            <a:ext cx="2959879" cy="2242529"/>
          </a:xfrm>
          <a:prstGeom prst="rect">
            <a:avLst/>
          </a:prstGeom>
        </p:spPr>
      </p:pic>
      <p:pic>
        <p:nvPicPr>
          <p:cNvPr id="10" name="Imagen 9" descr="IMG_1030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38338" y="3105816"/>
            <a:ext cx="5287085" cy="2234293"/>
          </a:xfrm>
          <a:prstGeom prst="rect">
            <a:avLst/>
          </a:prstGeom>
        </p:spPr>
      </p:pic>
      <p:pic>
        <p:nvPicPr>
          <p:cNvPr id="12" name="Imagen 11" descr="FullSizeRender 2.jpg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0212" y="0"/>
            <a:ext cx="2789545" cy="3296196"/>
          </a:xfrm>
          <a:prstGeom prst="rect">
            <a:avLst/>
          </a:prstGeom>
        </p:spPr>
      </p:pic>
      <p:pic>
        <p:nvPicPr>
          <p:cNvPr id="13" name="Imagen 12" descr="IMG_1029.JP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4734" y="0"/>
            <a:ext cx="2279266" cy="1746904"/>
          </a:xfrm>
          <a:prstGeom prst="rect">
            <a:avLst/>
          </a:prstGeom>
        </p:spPr>
      </p:pic>
      <p:pic>
        <p:nvPicPr>
          <p:cNvPr id="15" name="Imagen 14" descr="images.jp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872" y="34530"/>
            <a:ext cx="3863903" cy="261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1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204113" y="204124"/>
            <a:ext cx="8754200" cy="64412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4400" b="1" dirty="0" smtClean="0">
                <a:solidFill>
                  <a:srgbClr val="0000FF"/>
                </a:solidFill>
              </a:rPr>
              <a:t>Estos registros internos, de unidad o contradicción  se obtienen por nuestros actos.</a:t>
            </a:r>
          </a:p>
          <a:p>
            <a:pPr marL="0" indent="0">
              <a:buNone/>
            </a:pPr>
            <a:r>
              <a:rPr lang="es-ES" sz="4400" b="1" dirty="0" smtClean="0">
                <a:solidFill>
                  <a:srgbClr val="000090"/>
                </a:solidFill>
              </a:rPr>
              <a:t>Existen tres tipos de actos que realizamos los seres humanos:</a:t>
            </a:r>
            <a:endParaRPr lang="es-ES" sz="4400" b="1" dirty="0" smtClean="0"/>
          </a:p>
          <a:p>
            <a:r>
              <a:rPr lang="es-ES" sz="4400" dirty="0" smtClean="0">
                <a:solidFill>
                  <a:srgbClr val="0000FF"/>
                </a:solidFill>
              </a:rPr>
              <a:t>1.-Actos cotidianos , rutinarios</a:t>
            </a:r>
          </a:p>
          <a:p>
            <a:r>
              <a:rPr lang="es-ES" sz="4400" dirty="0" smtClean="0">
                <a:solidFill>
                  <a:srgbClr val="0000FF"/>
                </a:solidFill>
              </a:rPr>
              <a:t>2.-Actos Unitivos</a:t>
            </a:r>
          </a:p>
          <a:p>
            <a:r>
              <a:rPr lang="es-ES" sz="4400" dirty="0" smtClean="0">
                <a:solidFill>
                  <a:srgbClr val="0000FF"/>
                </a:solidFill>
              </a:rPr>
              <a:t>3.-Actos Contradictorios</a:t>
            </a:r>
            <a:endParaRPr lang="es-ES" sz="4400" dirty="0">
              <a:solidFill>
                <a:srgbClr val="0000FF"/>
              </a:solidFill>
            </a:endParaRPr>
          </a:p>
        </p:txBody>
      </p:sp>
      <p:pic>
        <p:nvPicPr>
          <p:cNvPr id="7" name="Marcador de contenido 3" descr="IMG_103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634160" y="5726617"/>
            <a:ext cx="1224743" cy="811218"/>
          </a:xfrm>
          <a:prstGeom prst="rect">
            <a:avLst/>
          </a:prstGeom>
        </p:spPr>
      </p:pic>
      <p:pic>
        <p:nvPicPr>
          <p:cNvPr id="8" name="Imagen 7" descr="IMG_103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440" y="4371471"/>
            <a:ext cx="1334613" cy="100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2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11428</TotalTime>
  <Words>1218</Words>
  <Application>Microsoft Macintosh PowerPoint</Application>
  <PresentationFormat>Presentación en pantalla (4:3)</PresentationFormat>
  <Paragraphs>69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Summer</vt:lpstr>
      <vt:lpstr>  Felicidad, Unidad, Reconciliación y Sentido de la Vida </vt:lpstr>
      <vt:lpstr>Presentación de PowerPoint</vt:lpstr>
      <vt:lpstr>Presentación de PowerPoint</vt:lpstr>
      <vt:lpstr>Presentación de PowerPoint</vt:lpstr>
      <vt:lpstr>Presentación de PowerPoint</vt:lpstr>
      <vt:lpstr>Existen dos registros internos o sensaciones que son vitales de conocer y distinguir,  para lograr una vida mas feliz</vt:lpstr>
      <vt:lpstr>Presentación de PowerPoint</vt:lpstr>
      <vt:lpstr>Presentación de PowerPoint</vt:lpstr>
      <vt:lpstr>Presentación de PowerPoint</vt:lpstr>
      <vt:lpstr>A mayor  Unidad Interna mayor registro de Felicidad se siente</vt:lpstr>
      <vt:lpstr>¿Como saber si estamos actuando con unidad?</vt:lpstr>
      <vt:lpstr>¿Por qué esto que suena tan fácil es tan difícil?</vt:lpstr>
      <vt:lpstr>¿Qué es Reconciliarse?</vt:lpstr>
      <vt:lpstr>La reconciliación no es recíproca</vt:lpstr>
      <vt:lpstr>La Psicofísica ayuda a regular los Centros de Respuesta y por lo tanto el comportamiento Humano</vt:lpstr>
      <vt:lpstr>Presentación de PowerPoint</vt:lpstr>
      <vt:lpstr>     Guías conductuales, o principios de acción,  para ayudar a actuar con unidad y reconciliar situaciones:   </vt:lpstr>
      <vt:lpstr>Presentación de PowerPoint</vt:lpstr>
      <vt:lpstr>Presentación de PowerPoint</vt:lpstr>
      <vt:lpstr>Presentación de PowerPoint</vt:lpstr>
      <vt:lpstr>Presentación de PowerPoint</vt:lpstr>
      <vt:lpstr>Ejercicio de registro de la Unidad y la fuerza Interna </vt:lpstr>
      <vt:lpstr>Relación entre la felicidad y el Sentido….  </vt:lpstr>
      <vt:lpstr>Un secreto…acerca del sentido</vt:lpstr>
      <vt:lpstr>Sintetizando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Felicidad, Unidad, Reconciliación y Sentido de la Vida </dc:title>
  <dc:creator>Rosita Ergas</dc:creator>
  <cp:lastModifiedBy>Rosita Ergas</cp:lastModifiedBy>
  <cp:revision>88</cp:revision>
  <dcterms:created xsi:type="dcterms:W3CDTF">2015-10-15T19:14:30Z</dcterms:created>
  <dcterms:modified xsi:type="dcterms:W3CDTF">2015-11-09T21:16:54Z</dcterms:modified>
</cp:coreProperties>
</file>