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9" r:id="rId1"/>
  </p:sldMasterIdLst>
  <p:sldIdLst>
    <p:sldId id="256" r:id="rId2"/>
    <p:sldId id="286" r:id="rId3"/>
    <p:sldId id="257" r:id="rId4"/>
    <p:sldId id="258" r:id="rId5"/>
    <p:sldId id="259" r:id="rId6"/>
    <p:sldId id="260" r:id="rId7"/>
    <p:sldId id="261" r:id="rId8"/>
    <p:sldId id="262" r:id="rId9"/>
    <p:sldId id="277" r:id="rId10"/>
    <p:sldId id="264" r:id="rId11"/>
    <p:sldId id="263" r:id="rId12"/>
    <p:sldId id="265" r:id="rId13"/>
    <p:sldId id="287" r:id="rId14"/>
    <p:sldId id="266" r:id="rId15"/>
    <p:sldId id="267" r:id="rId16"/>
    <p:sldId id="278" r:id="rId17"/>
    <p:sldId id="268" r:id="rId18"/>
    <p:sldId id="269" r:id="rId19"/>
    <p:sldId id="270" r:id="rId20"/>
    <p:sldId id="272" r:id="rId21"/>
    <p:sldId id="273" r:id="rId22"/>
    <p:sldId id="274" r:id="rId23"/>
    <p:sldId id="275" r:id="rId24"/>
    <p:sldId id="276" r:id="rId25"/>
    <p:sldId id="285" r:id="rId26"/>
    <p:sldId id="284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12" d="100"/>
          <a:sy n="112" d="100"/>
        </p:scale>
        <p:origin x="-100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1597025"/>
            <a:ext cx="7583488" cy="167957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3276600"/>
            <a:ext cx="7583487" cy="1752600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19-01-16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87" y="838200"/>
            <a:ext cx="347472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27892" y="838200"/>
            <a:ext cx="3474720" cy="45720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25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787" y="2474258"/>
            <a:ext cx="347472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19-01-16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con título, alternati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9647"/>
            <a:ext cx="7583488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19-01-16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3" y="1371600"/>
            <a:ext cx="7583488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2743200"/>
            <a:ext cx="4114800" cy="28194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365760" indent="-365760">
              <a:defRPr/>
            </a:lvl1pPr>
            <a:lvl2pPr marL="731520" indent="-365760">
              <a:defRPr/>
            </a:lvl2pPr>
            <a:lvl3pPr marL="1097280" indent="-365760">
              <a:defRPr/>
            </a:lvl3pPr>
            <a:lvl4pPr marL="1463040" indent="-365760">
              <a:defRPr/>
            </a:lvl4pPr>
            <a:lvl5pPr marL="1828800" indent="-365760">
              <a:defRPr/>
            </a:lvl5pPr>
            <a:lvl6pPr marL="2194560" indent="-365760">
              <a:defRPr/>
            </a:lvl6pPr>
            <a:lvl7pPr marL="2560320" indent="-365760">
              <a:defRPr/>
            </a:lvl7pPr>
            <a:lvl8pPr marL="2926080" indent="-365760">
              <a:defRPr/>
            </a:lvl8pPr>
            <a:lvl9pPr marL="3291840" indent="-365760">
              <a:defRPr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19-01-16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Vertic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838200"/>
            <a:ext cx="1676400" cy="5053013"/>
          </a:xfrm>
        </p:spPr>
        <p:txBody>
          <a:bodyPr vert="eaVert"/>
          <a:lstStyle>
            <a:lvl1pPr>
              <a:defRPr sz="36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0"/>
            <a:ext cx="6019800" cy="505301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19-01-16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19-01-16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Diapositiva de títul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Tex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12" y="3254188"/>
            <a:ext cx="7580376" cy="168536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5400" b="1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457200"/>
            <a:ext cx="4114800" cy="27432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812" y="4953000"/>
            <a:ext cx="7580376" cy="9144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19-01-16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450" y="1627188"/>
            <a:ext cx="7580376" cy="1682496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6450" y="3309411"/>
            <a:ext cx="7580376" cy="175564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Wingdings" pitchFamily="2" charset="2"/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19-01-16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6788" y="1600200"/>
            <a:ext cx="3529584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529584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19-01-16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6216" y="1272988"/>
            <a:ext cx="3529584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6216" y="2174875"/>
            <a:ext cx="3529584" cy="3716338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tabLst/>
              <a:defRPr sz="1800"/>
            </a:lvl6pPr>
            <a:lvl7pPr marL="1603375" indent="-231775">
              <a:tabLst/>
              <a:defRPr sz="1800"/>
            </a:lvl7pPr>
            <a:lvl8pPr marL="1828800" indent="-231775">
              <a:tabLst/>
              <a:defRPr sz="1800"/>
            </a:lvl8pPr>
            <a:lvl9pPr marL="2060575" indent="-231775">
              <a:tabLst/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72988"/>
            <a:ext cx="3529584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3529584" cy="3716338"/>
          </a:xfrm>
        </p:spPr>
        <p:txBody>
          <a:bodyPr>
            <a:noAutofit/>
          </a:bodyPr>
          <a:lstStyle>
            <a:lvl1pPr marL="2317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89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9144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1461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13716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16033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18288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0605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19-01-16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19-01-16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19-01-16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87" y="838200"/>
            <a:ext cx="347472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7892" y="838200"/>
            <a:ext cx="3474720" cy="4572000"/>
          </a:xfrm>
        </p:spPr>
        <p:txBody>
          <a:bodyPr>
            <a:normAutofit/>
          </a:bodyPr>
          <a:lstStyle>
            <a:lvl1pPr marL="282575" indent="-282575">
              <a:defRPr sz="2400"/>
            </a:lvl1pPr>
            <a:lvl2pPr marL="573088" indent="-282575">
              <a:defRPr sz="2200"/>
            </a:lvl2pPr>
            <a:lvl3pPr marL="855663" indent="-282575">
              <a:defRPr sz="2000"/>
            </a:lvl3pPr>
            <a:lvl4pPr marL="1146175" indent="-282575">
              <a:defRPr sz="1800"/>
            </a:lvl4pPr>
            <a:lvl5pPr marL="1430338" indent="-282575">
              <a:defRPr sz="1800"/>
            </a:lvl5pPr>
            <a:lvl6pPr marL="1712913" indent="-282575">
              <a:defRPr sz="1800"/>
            </a:lvl6pPr>
            <a:lvl7pPr marL="2003425" indent="-282575">
              <a:defRPr sz="1800"/>
            </a:lvl7pPr>
            <a:lvl8pPr marL="2286000" indent="-282575">
              <a:defRPr sz="1800"/>
            </a:lvl8pPr>
            <a:lvl9pPr marL="2568575" indent="-282575"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787" y="2474258"/>
            <a:ext cx="347472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19-01-16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ext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89647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5675" y="1600200"/>
            <a:ext cx="7232650" cy="4291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0" y="617220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19-01-16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1722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  <p:sldLayoutId id="2147483962" r:id="rId13"/>
  </p:sldLayoutIdLst>
  <p:txStyles>
    <p:titleStyle>
      <a:lvl1pPr algn="ctr" defTabSz="914400" rtl="0" eaLnBrk="1" latinLnBrk="0" hangingPunct="1">
        <a:lnSpc>
          <a:spcPct val="95000"/>
        </a:lnSpc>
        <a:spcBef>
          <a:spcPct val="0"/>
        </a:spcBef>
        <a:buNone/>
        <a:defRPr sz="4800" b="1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spcAft>
          <a:spcPts val="0"/>
        </a:spcAft>
        <a:buSzPct val="90000"/>
        <a:buFont typeface="Wingdings" pitchFamily="2" charset="2"/>
        <a:buChar char=""/>
        <a:defRPr sz="24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22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20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dirty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1" Type="http://schemas.microsoft.com/office/2007/relationships/hdphoto" Target="../media/hdphoto21.wdp"/><Relationship Id="rId12" Type="http://schemas.microsoft.com/office/2007/relationships/hdphoto" Target="../media/hdphoto22.wdp"/><Relationship Id="rId13" Type="http://schemas.microsoft.com/office/2007/relationships/hdphoto" Target="../media/hdphoto23.wdp"/><Relationship Id="rId14" Type="http://schemas.microsoft.com/office/2007/relationships/hdphoto" Target="../media/hdphoto2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microsoft.com/office/2007/relationships/hdphoto" Target="../media/hdphoto17.wdp"/><Relationship Id="rId4" Type="http://schemas.openxmlformats.org/officeDocument/2006/relationships/image" Target="../media/image29.jpeg"/><Relationship Id="rId5" Type="http://schemas.microsoft.com/office/2007/relationships/hdphoto" Target="../media/hdphoto18.wdp"/><Relationship Id="rId6" Type="http://schemas.openxmlformats.org/officeDocument/2006/relationships/image" Target="../media/image30.jpeg"/><Relationship Id="rId7" Type="http://schemas.microsoft.com/office/2007/relationships/hdphoto" Target="../media/hdphoto19.wdp"/><Relationship Id="rId8" Type="http://schemas.openxmlformats.org/officeDocument/2006/relationships/image" Target="../media/image31.jpeg"/><Relationship Id="rId9" Type="http://schemas.microsoft.com/office/2007/relationships/hdphoto" Target="../media/hdphoto20.wdp"/><Relationship Id="rId10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4" Type="http://schemas.openxmlformats.org/officeDocument/2006/relationships/image" Target="../media/image34.jpeg"/><Relationship Id="rId5" Type="http://schemas.microsoft.com/office/2007/relationships/hdphoto" Target="../media/hdphoto2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7.jpeg"/><Relationship Id="rId5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4" Type="http://schemas.openxmlformats.org/officeDocument/2006/relationships/image" Target="../media/image36.jpeg"/><Relationship Id="rId5" Type="http://schemas.microsoft.com/office/2007/relationships/hdphoto" Target="../media/hdphoto28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4" Type="http://schemas.openxmlformats.org/officeDocument/2006/relationships/image" Target="../media/image38.jpeg"/><Relationship Id="rId5" Type="http://schemas.microsoft.com/office/2007/relationships/hdphoto" Target="../media/hdphoto30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Relationship Id="rId3" Type="http://schemas.openxmlformats.org/officeDocument/2006/relationships/hyperlink" Target="mailto:rergasb@gmail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1" Type="http://schemas.microsoft.com/office/2007/relationships/hdphoto" Target="../media/hdphoto8.wdp"/><Relationship Id="rId12" Type="http://schemas.openxmlformats.org/officeDocument/2006/relationships/image" Target="../media/image15.jpeg"/><Relationship Id="rId13" Type="http://schemas.microsoft.com/office/2007/relationships/hdphoto" Target="../media/hdphoto9.wdp"/><Relationship Id="rId14" Type="http://schemas.openxmlformats.org/officeDocument/2006/relationships/image" Target="../media/image16.jpeg"/><Relationship Id="rId15" Type="http://schemas.microsoft.com/office/2007/relationships/hdphoto" Target="../media/hdphoto10.wdp"/><Relationship Id="rId16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microsoft.com/office/2007/relationships/hdphoto" Target="../media/hdphoto4.wdp"/><Relationship Id="rId4" Type="http://schemas.openxmlformats.org/officeDocument/2006/relationships/image" Target="../media/image11.jpeg"/><Relationship Id="rId5" Type="http://schemas.microsoft.com/office/2007/relationships/hdphoto" Target="../media/hdphoto5.wdp"/><Relationship Id="rId6" Type="http://schemas.openxmlformats.org/officeDocument/2006/relationships/image" Target="../media/image12.jpeg"/><Relationship Id="rId7" Type="http://schemas.microsoft.com/office/2007/relationships/hdphoto" Target="../media/hdphoto6.wdp"/><Relationship Id="rId8" Type="http://schemas.openxmlformats.org/officeDocument/2006/relationships/image" Target="../media/image13.jpeg"/><Relationship Id="rId9" Type="http://schemas.microsoft.com/office/2007/relationships/hdphoto" Target="../media/hdphoto7.wdp"/><Relationship Id="rId10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1" Type="http://schemas.microsoft.com/office/2007/relationships/hdphoto" Target="../media/hdphoto15.wdp"/><Relationship Id="rId12" Type="http://schemas.openxmlformats.org/officeDocument/2006/relationships/image" Target="../media/image23.jpeg"/><Relationship Id="rId13" Type="http://schemas.openxmlformats.org/officeDocument/2006/relationships/image" Target="../media/image24.jpeg"/><Relationship Id="rId14" Type="http://schemas.microsoft.com/office/2007/relationships/hdphoto" Target="../media/hdphoto1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microsoft.com/office/2007/relationships/hdphoto" Target="../media/hdphoto11.wdp"/><Relationship Id="rId4" Type="http://schemas.openxmlformats.org/officeDocument/2006/relationships/image" Target="../media/image19.jpeg"/><Relationship Id="rId5" Type="http://schemas.microsoft.com/office/2007/relationships/hdphoto" Target="../media/hdphoto12.wdp"/><Relationship Id="rId6" Type="http://schemas.openxmlformats.org/officeDocument/2006/relationships/image" Target="../media/image20.jpeg"/><Relationship Id="rId7" Type="http://schemas.microsoft.com/office/2007/relationships/hdphoto" Target="../media/hdphoto13.wdp"/><Relationship Id="rId8" Type="http://schemas.openxmlformats.org/officeDocument/2006/relationships/image" Target="../media/image21.jpeg"/><Relationship Id="rId9" Type="http://schemas.microsoft.com/office/2007/relationships/hdphoto" Target="../media/hdphoto14.wdp"/><Relationship Id="rId10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35020" y="657733"/>
            <a:ext cx="8163701" cy="3492789"/>
          </a:xfrm>
          <a:ln>
            <a:solidFill>
              <a:srgbClr val="51A6C2"/>
            </a:solidFill>
          </a:ln>
        </p:spPr>
        <p:txBody>
          <a:bodyPr/>
          <a:lstStyle/>
          <a:p>
            <a:r>
              <a:rPr lang="es-ES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s-ES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s-ES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s-ES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s-ES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Felicidad, Unidad, Reconciliación y Sentido de la Vida </a:t>
            </a:r>
            <a:endParaRPr lang="es-ES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Imagen 3" descr="Imagenes-de-caritas-felices-y-tristes-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15" y="5239183"/>
            <a:ext cx="1394131" cy="143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29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07257" y="476289"/>
            <a:ext cx="6353169" cy="4808255"/>
          </a:xfr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es-ES" sz="6600" dirty="0" smtClean="0">
                <a:solidFill>
                  <a:srgbClr val="0000FF"/>
                </a:solidFill>
              </a:rPr>
              <a:t>A mayor </a:t>
            </a:r>
            <a:br>
              <a:rPr lang="es-ES" sz="6600" dirty="0" smtClean="0">
                <a:solidFill>
                  <a:srgbClr val="0000FF"/>
                </a:solidFill>
              </a:rPr>
            </a:br>
            <a:r>
              <a:rPr lang="es-ES" sz="6600" u="sng" dirty="0" smtClean="0">
                <a:solidFill>
                  <a:srgbClr val="0000FF"/>
                </a:solidFill>
              </a:rPr>
              <a:t>Unidad Interna</a:t>
            </a:r>
            <a:r>
              <a:rPr lang="es-ES" sz="6600" dirty="0" smtClean="0">
                <a:solidFill>
                  <a:srgbClr val="0000FF"/>
                </a:solidFill>
              </a:rPr>
              <a:t/>
            </a:r>
            <a:br>
              <a:rPr lang="es-ES" sz="6600" dirty="0" smtClean="0">
                <a:solidFill>
                  <a:srgbClr val="0000FF"/>
                </a:solidFill>
              </a:rPr>
            </a:br>
            <a:r>
              <a:rPr lang="es-ES" sz="6600" dirty="0" smtClean="0">
                <a:solidFill>
                  <a:srgbClr val="0000FF"/>
                </a:solidFill>
              </a:rPr>
              <a:t>mayor registro de Felicidad se siente</a:t>
            </a:r>
            <a:endParaRPr lang="es-ES" sz="6600" dirty="0">
              <a:solidFill>
                <a:srgbClr val="0000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55675" y="5069080"/>
            <a:ext cx="7232650" cy="822133"/>
          </a:xfrm>
        </p:spPr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16815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0000FF"/>
                </a:solidFill>
              </a:rPr>
              <a:t>¿Como saber si estamos actuando con unidad?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6076" y="2801034"/>
            <a:ext cx="9007924" cy="3798975"/>
          </a:xfrm>
        </p:spPr>
        <p:txBody>
          <a:bodyPr>
            <a:normAutofit/>
          </a:bodyPr>
          <a:lstStyle/>
          <a:p>
            <a:r>
              <a:rPr lang="es-ES" sz="3600" dirty="0" smtClean="0">
                <a:solidFill>
                  <a:srgbClr val="0000FF"/>
                </a:solidFill>
              </a:rPr>
              <a:t>Dejan un buen registro al efectuarlos</a:t>
            </a:r>
          </a:p>
          <a:p>
            <a:r>
              <a:rPr lang="es-ES" sz="3600" dirty="0" smtClean="0">
                <a:solidFill>
                  <a:srgbClr val="0000FF"/>
                </a:solidFill>
              </a:rPr>
              <a:t>Uno quisiera repetirlos</a:t>
            </a:r>
          </a:p>
          <a:p>
            <a:r>
              <a:rPr lang="es-ES" sz="3600" dirty="0" smtClean="0">
                <a:solidFill>
                  <a:srgbClr val="0000FF"/>
                </a:solidFill>
              </a:rPr>
              <a:t>Se sienten como una mejora personal …se registra crecimiento interno</a:t>
            </a:r>
            <a:endParaRPr lang="es-ES" sz="3600" dirty="0">
              <a:solidFill>
                <a:srgbClr val="0000FF"/>
              </a:solidFill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-170095" y="1534344"/>
            <a:ext cx="89583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>
                <a:solidFill>
                  <a:srgbClr val="000090"/>
                </a:solidFill>
              </a:rPr>
              <a:t>3 señales de que estamos ante un acto de unidad interna</a:t>
            </a:r>
            <a:endParaRPr lang="es-E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58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0000FF"/>
                </a:solidFill>
              </a:rPr>
              <a:t>¿Por qué esto que suena tan fácil es tan difícil?</a:t>
            </a:r>
            <a:endParaRPr lang="es-ES" dirty="0">
              <a:solidFill>
                <a:srgbClr val="0000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06170" y="1600200"/>
            <a:ext cx="8837830" cy="4291013"/>
          </a:xfrm>
        </p:spPr>
        <p:txBody>
          <a:bodyPr/>
          <a:lstStyle/>
          <a:p>
            <a:r>
              <a:rPr lang="es-ES" dirty="0" smtClean="0">
                <a:solidFill>
                  <a:srgbClr val="0000FF"/>
                </a:solidFill>
              </a:rPr>
              <a:t>Actuar con Unidad , es decir pensar, sentir y actuar en una misma dirección,  es difícil, no es mecánico, es intencional….es difícil porque requiere mucha…..</a:t>
            </a:r>
          </a:p>
          <a:p>
            <a:pPr marL="0" indent="0">
              <a:buNone/>
            </a:pPr>
            <a:r>
              <a:rPr lang="es-ES" sz="7200" dirty="0" smtClean="0">
                <a:solidFill>
                  <a:srgbClr val="0000FF"/>
                </a:solidFill>
              </a:rPr>
              <a:t>RECONCILIACION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68507" y="3832996"/>
            <a:ext cx="7994444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 smtClean="0">
                <a:solidFill>
                  <a:srgbClr val="0000FF"/>
                </a:solidFill>
              </a:rPr>
              <a:t>La reconciliación es necesaria para la unidad y para sentirse feliz. Estar reconciliado, es estar en paz, no tener rencor, deseos de venganza, violencia, ni depresión, ni amargura. Reconciliación con nuestro pasado, con uno mismo y con los demás. Como </a:t>
            </a:r>
            <a:r>
              <a:rPr lang="es-ES_tradnl" dirty="0">
                <a:solidFill>
                  <a:srgbClr val="0000FF"/>
                </a:solidFill>
              </a:rPr>
              <a:t>los demás </a:t>
            </a:r>
            <a:r>
              <a:rPr lang="es-ES_tradnl" dirty="0" smtClean="0">
                <a:solidFill>
                  <a:srgbClr val="0000FF"/>
                </a:solidFill>
              </a:rPr>
              <a:t>se convierten en espejos donde se reflejan todos nuestros conflictos…</a:t>
            </a:r>
            <a:r>
              <a:rPr lang="es-ES_tradnl" dirty="0">
                <a:solidFill>
                  <a:srgbClr val="0000FF"/>
                </a:solidFill>
              </a:rPr>
              <a:t>todo lo que no tenga </a:t>
            </a:r>
            <a:r>
              <a:rPr lang="es-ES_tradnl" dirty="0" smtClean="0">
                <a:solidFill>
                  <a:srgbClr val="0000FF"/>
                </a:solidFill>
              </a:rPr>
              <a:t>reconciliado en mi , es decir, aceptado</a:t>
            </a:r>
            <a:r>
              <a:rPr lang="es-ES_tradnl" dirty="0">
                <a:solidFill>
                  <a:srgbClr val="0000FF"/>
                </a:solidFill>
              </a:rPr>
              <a:t> </a:t>
            </a:r>
            <a:r>
              <a:rPr lang="es-ES_tradnl" dirty="0" smtClean="0">
                <a:solidFill>
                  <a:srgbClr val="0000FF"/>
                </a:solidFill>
              </a:rPr>
              <a:t>y comprendido </a:t>
            </a:r>
            <a:r>
              <a:rPr lang="es-ES_tradnl" dirty="0">
                <a:solidFill>
                  <a:srgbClr val="0000FF"/>
                </a:solidFill>
              </a:rPr>
              <a:t>en </a:t>
            </a:r>
            <a:r>
              <a:rPr lang="es-ES_tradnl" dirty="0" smtClean="0">
                <a:solidFill>
                  <a:srgbClr val="0000FF"/>
                </a:solidFill>
              </a:rPr>
              <a:t>mi y en los otros…</a:t>
            </a:r>
            <a:r>
              <a:rPr lang="es-ES_tradnl" dirty="0">
                <a:solidFill>
                  <a:srgbClr val="0000FF"/>
                </a:solidFill>
              </a:rPr>
              <a:t>.me va complicar las relaciones…y me va a traer contradicciones…</a:t>
            </a:r>
            <a:r>
              <a:rPr lang="es-CL" dirty="0">
                <a:solidFill>
                  <a:srgbClr val="0000FF"/>
                </a:solidFill>
              </a:rPr>
              <a:t> </a:t>
            </a:r>
            <a:r>
              <a:rPr lang="es-CL" dirty="0" smtClean="0">
                <a:solidFill>
                  <a:srgbClr val="0000FF"/>
                </a:solidFill>
              </a:rPr>
              <a:t>voy a huir, o voy a estar deprimido o enrabiado,  no voy a poder ver bien la realidad porque está contaminada de resentimiento</a:t>
            </a:r>
            <a:endParaRPr lang="es-ES" dirty="0">
              <a:solidFill>
                <a:srgbClr val="0000FF"/>
              </a:solidFill>
            </a:endParaRPr>
          </a:p>
        </p:txBody>
      </p:sp>
      <p:pic>
        <p:nvPicPr>
          <p:cNvPr id="5" name="Imagen 4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183" y="2021384"/>
            <a:ext cx="326390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46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35020" y="793816"/>
            <a:ext cx="7553305" cy="50973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4800" dirty="0" smtClean="0">
                <a:solidFill>
                  <a:srgbClr val="0000FF"/>
                </a:solidFill>
              </a:rPr>
              <a:t>Elegir alguna persona o situaci</a:t>
            </a:r>
            <a:r>
              <a:rPr lang="es-ES" sz="4800" dirty="0" smtClean="0">
                <a:solidFill>
                  <a:srgbClr val="0000FF"/>
                </a:solidFill>
              </a:rPr>
              <a:t>ón que sienta que no tengo suficientemente reconciliada…</a:t>
            </a:r>
            <a:endParaRPr lang="es-ES" sz="4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188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9463" y="-385568"/>
            <a:ext cx="7583488" cy="1618215"/>
          </a:xfrm>
        </p:spPr>
        <p:txBody>
          <a:bodyPr/>
          <a:lstStyle/>
          <a:p>
            <a:r>
              <a:rPr lang="es-ES" dirty="0" smtClean="0">
                <a:solidFill>
                  <a:srgbClr val="0000FF"/>
                </a:solidFill>
              </a:rPr>
              <a:t>¿Qué es Reconciliarse?</a:t>
            </a:r>
            <a:endParaRPr lang="es-ES" dirty="0">
              <a:solidFill>
                <a:srgbClr val="0000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2057" y="1145363"/>
            <a:ext cx="8924294" cy="560207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s-ES_tradnl" dirty="0" smtClean="0">
                <a:solidFill>
                  <a:srgbClr val="0000FF"/>
                </a:solidFill>
              </a:rPr>
              <a:t>Generalmente se asocia a perdonar, pero si  el </a:t>
            </a:r>
            <a:r>
              <a:rPr lang="es-ES_tradnl" dirty="0" err="1" smtClean="0">
                <a:solidFill>
                  <a:srgbClr val="0000FF"/>
                </a:solidFill>
              </a:rPr>
              <a:t>Perdon</a:t>
            </a:r>
            <a:r>
              <a:rPr lang="es-ES_tradnl" dirty="0" smtClean="0">
                <a:solidFill>
                  <a:srgbClr val="0000FF"/>
                </a:solidFill>
              </a:rPr>
              <a:t> </a:t>
            </a:r>
            <a:r>
              <a:rPr lang="es-ES_tradnl" dirty="0">
                <a:solidFill>
                  <a:srgbClr val="0000FF"/>
                </a:solidFill>
              </a:rPr>
              <a:t>exige que </a:t>
            </a:r>
            <a:r>
              <a:rPr lang="es-ES_tradnl" dirty="0" smtClean="0">
                <a:solidFill>
                  <a:srgbClr val="0000FF"/>
                </a:solidFill>
              </a:rPr>
              <a:t>una persona se </a:t>
            </a:r>
            <a:r>
              <a:rPr lang="es-ES_tradnl" dirty="0">
                <a:solidFill>
                  <a:srgbClr val="0000FF"/>
                </a:solidFill>
              </a:rPr>
              <a:t>ponga en una altura moral superior y que el </a:t>
            </a:r>
            <a:r>
              <a:rPr lang="es-ES_tradnl" dirty="0" smtClean="0">
                <a:solidFill>
                  <a:srgbClr val="0000FF"/>
                </a:solidFill>
              </a:rPr>
              <a:t>otro </a:t>
            </a:r>
            <a:r>
              <a:rPr lang="es-ES_tradnl" dirty="0">
                <a:solidFill>
                  <a:srgbClr val="0000FF"/>
                </a:solidFill>
              </a:rPr>
              <a:t>se humille ante quien </a:t>
            </a:r>
            <a:r>
              <a:rPr lang="es-ES_tradnl" dirty="0" smtClean="0">
                <a:solidFill>
                  <a:srgbClr val="0000FF"/>
                </a:solidFill>
              </a:rPr>
              <a:t>perdona;  </a:t>
            </a:r>
            <a:r>
              <a:rPr lang="es-ES_tradnl" dirty="0">
                <a:solidFill>
                  <a:srgbClr val="0000FF"/>
                </a:solidFill>
              </a:rPr>
              <a:t>s</a:t>
            </a:r>
            <a:r>
              <a:rPr lang="es-ES_tradnl" dirty="0" smtClean="0">
                <a:solidFill>
                  <a:srgbClr val="0000FF"/>
                </a:solidFill>
              </a:rPr>
              <a:t>i es que implica una mirada dialéctica  donde hay un culpable y el otro no; si es que implica una exigencia que el otro parta primero,   </a:t>
            </a:r>
            <a:r>
              <a:rPr lang="es-ES_tradnl" dirty="0">
                <a:solidFill>
                  <a:srgbClr val="0000FF"/>
                </a:solidFill>
              </a:rPr>
              <a:t>e</a:t>
            </a:r>
            <a:r>
              <a:rPr lang="es-ES_tradnl" dirty="0" smtClean="0">
                <a:solidFill>
                  <a:srgbClr val="0000FF"/>
                </a:solidFill>
              </a:rPr>
              <a:t>ntonces, en </a:t>
            </a:r>
            <a:r>
              <a:rPr lang="es-ES_tradnl" dirty="0">
                <a:solidFill>
                  <a:srgbClr val="0000FF"/>
                </a:solidFill>
              </a:rPr>
              <a:t>esas relaciones dolorosas que hemos padecido no </a:t>
            </a:r>
            <a:r>
              <a:rPr lang="es-ES_tradnl" dirty="0" smtClean="0">
                <a:solidFill>
                  <a:srgbClr val="0000FF"/>
                </a:solidFill>
              </a:rPr>
              <a:t>proponemos perdonar </a:t>
            </a:r>
            <a:r>
              <a:rPr lang="es-ES_tradnl" dirty="0">
                <a:solidFill>
                  <a:srgbClr val="0000FF"/>
                </a:solidFill>
              </a:rPr>
              <a:t>ni ser perdonados. E</a:t>
            </a:r>
            <a:r>
              <a:rPr lang="es-ES_tradnl" dirty="0" smtClean="0">
                <a:solidFill>
                  <a:srgbClr val="0000FF"/>
                </a:solidFill>
              </a:rPr>
              <a:t>s </a:t>
            </a:r>
            <a:r>
              <a:rPr lang="es-ES_tradnl" dirty="0">
                <a:solidFill>
                  <a:srgbClr val="0000FF"/>
                </a:solidFill>
              </a:rPr>
              <a:t>claro que el </a:t>
            </a:r>
            <a:r>
              <a:rPr lang="es-ES_tradnl" dirty="0" err="1">
                <a:solidFill>
                  <a:srgbClr val="0000FF"/>
                </a:solidFill>
              </a:rPr>
              <a:t>perd</a:t>
            </a:r>
            <a:r>
              <a:rPr lang="es-CL" dirty="0">
                <a:solidFill>
                  <a:srgbClr val="0000FF"/>
                </a:solidFill>
              </a:rPr>
              <a:t>ó</a:t>
            </a:r>
            <a:r>
              <a:rPr lang="es-ES_tradnl" dirty="0">
                <a:solidFill>
                  <a:srgbClr val="0000FF"/>
                </a:solidFill>
              </a:rPr>
              <a:t>n es un paso m</a:t>
            </a:r>
            <a:r>
              <a:rPr lang="es-CL" dirty="0">
                <a:solidFill>
                  <a:srgbClr val="0000FF"/>
                </a:solidFill>
              </a:rPr>
              <a:t>á</a:t>
            </a:r>
            <a:r>
              <a:rPr lang="es-ES_tradnl" dirty="0">
                <a:solidFill>
                  <a:srgbClr val="0000FF"/>
                </a:solidFill>
              </a:rPr>
              <a:t>s avanzado que el de la venganza, pero no lo es tanto como el de la </a:t>
            </a:r>
            <a:r>
              <a:rPr lang="es-ES_tradnl" dirty="0" smtClean="0">
                <a:solidFill>
                  <a:srgbClr val="0000FF"/>
                </a:solidFill>
              </a:rPr>
              <a:t>reconciliación</a:t>
            </a:r>
            <a:r>
              <a:rPr lang="es-CL" i="1" dirty="0" smtClean="0">
                <a:effectLst/>
              </a:rPr>
              <a:t>.</a:t>
            </a:r>
          </a:p>
          <a:p>
            <a:pPr algn="just"/>
            <a:r>
              <a:rPr lang="es-ES_tradnl" dirty="0">
                <a:solidFill>
                  <a:srgbClr val="0000FF"/>
                </a:solidFill>
              </a:rPr>
              <a:t>Tampoco </a:t>
            </a:r>
            <a:r>
              <a:rPr lang="es-ES_tradnl" dirty="0" smtClean="0">
                <a:solidFill>
                  <a:srgbClr val="0000FF"/>
                </a:solidFill>
              </a:rPr>
              <a:t>proponemos olvidar </a:t>
            </a:r>
            <a:r>
              <a:rPr lang="es-ES_tradnl" dirty="0">
                <a:solidFill>
                  <a:srgbClr val="0000FF"/>
                </a:solidFill>
              </a:rPr>
              <a:t>los agravios que hayan ocurrido. No es el caso de intentar la </a:t>
            </a:r>
            <a:r>
              <a:rPr lang="es-ES_tradnl" dirty="0" smtClean="0">
                <a:solidFill>
                  <a:srgbClr val="0000FF"/>
                </a:solidFill>
              </a:rPr>
              <a:t>falsificación </a:t>
            </a:r>
            <a:r>
              <a:rPr lang="es-ES_tradnl" dirty="0">
                <a:solidFill>
                  <a:srgbClr val="0000FF"/>
                </a:solidFill>
              </a:rPr>
              <a:t>de la memoria. Es el caso de tratar de comprender </a:t>
            </a:r>
            <a:r>
              <a:rPr lang="es-ES_tradnl" dirty="0" smtClean="0">
                <a:solidFill>
                  <a:srgbClr val="0000FF"/>
                </a:solidFill>
              </a:rPr>
              <a:t>en profundidad lo </a:t>
            </a:r>
            <a:r>
              <a:rPr lang="es-ES_tradnl" dirty="0">
                <a:solidFill>
                  <a:srgbClr val="0000FF"/>
                </a:solidFill>
              </a:rPr>
              <a:t>que </a:t>
            </a:r>
            <a:r>
              <a:rPr lang="es-ES_tradnl" dirty="0" smtClean="0">
                <a:solidFill>
                  <a:srgbClr val="0000FF"/>
                </a:solidFill>
              </a:rPr>
              <a:t>ocurrió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s-ES_tradnl" dirty="0">
                <a:solidFill>
                  <a:srgbClr val="0000FF"/>
                </a:solidFill>
              </a:rPr>
              <a:t>para entrar en el paso superior de reconciliar</a:t>
            </a:r>
            <a:r>
              <a:rPr lang="es-CL" dirty="0">
                <a:solidFill>
                  <a:srgbClr val="0000FF"/>
                </a:solidFill>
              </a:rPr>
              <a:t> </a:t>
            </a:r>
          </a:p>
          <a:p>
            <a:pPr algn="just"/>
            <a:r>
              <a:rPr lang="es-ES" dirty="0">
                <a:solidFill>
                  <a:srgbClr val="0000FF"/>
                </a:solidFill>
              </a:rPr>
              <a:t>Reconciliar  </a:t>
            </a:r>
            <a:r>
              <a:rPr lang="es-ES" b="1" dirty="0">
                <a:solidFill>
                  <a:srgbClr val="0000FF"/>
                </a:solidFill>
              </a:rPr>
              <a:t>No es olvidar ni perdonar, </a:t>
            </a:r>
            <a:r>
              <a:rPr lang="es-ES" dirty="0">
                <a:solidFill>
                  <a:srgbClr val="0000FF"/>
                </a:solidFill>
              </a:rPr>
              <a:t>es reconocer todo lo ocurrido y proponerse salir del circulo del resentimiento</a:t>
            </a:r>
            <a:r>
              <a:rPr lang="es-ES" dirty="0" smtClean="0">
                <a:solidFill>
                  <a:srgbClr val="0000FF"/>
                </a:solidFill>
              </a:rPr>
              <a:t>.</a:t>
            </a:r>
            <a:r>
              <a:rPr lang="es-ES_tradnl" i="1" dirty="0">
                <a:effectLst/>
              </a:rPr>
              <a:t> </a:t>
            </a:r>
            <a:endParaRPr lang="es-ES_tradnl" i="1" dirty="0" smtClean="0">
              <a:effectLst/>
            </a:endParaRPr>
          </a:p>
          <a:p>
            <a:r>
              <a:rPr lang="es-ES" dirty="0" smtClean="0">
                <a:solidFill>
                  <a:srgbClr val="0000FF"/>
                </a:solidFill>
              </a:rPr>
              <a:t>Reconciliar es pasear la mirada </a:t>
            </a:r>
            <a:r>
              <a:rPr lang="es-ES" b="1" dirty="0" smtClean="0">
                <a:solidFill>
                  <a:srgbClr val="0000FF"/>
                </a:solidFill>
              </a:rPr>
              <a:t>reconociendo los errores propios y en los otros</a:t>
            </a:r>
          </a:p>
          <a:p>
            <a:r>
              <a:rPr lang="es-ES" dirty="0" smtClean="0">
                <a:solidFill>
                  <a:srgbClr val="0000FF"/>
                </a:solidFill>
              </a:rPr>
              <a:t>Es proponerse no pasar por el mismo camino dos veces, sino </a:t>
            </a:r>
            <a:r>
              <a:rPr lang="es-ES" b="1" dirty="0" smtClean="0">
                <a:solidFill>
                  <a:srgbClr val="0000FF"/>
                </a:solidFill>
              </a:rPr>
              <a:t>disponerse a reparar doblemente los daños producidos</a:t>
            </a:r>
          </a:p>
          <a:p>
            <a:r>
              <a:rPr lang="es-ES" dirty="0" smtClean="0">
                <a:solidFill>
                  <a:srgbClr val="0000FF"/>
                </a:solidFill>
              </a:rPr>
              <a:t>Es aprender a no juzgar ni juzgarse y entender, desde una cierta mirada más profunda y sabia  que  </a:t>
            </a:r>
            <a:r>
              <a:rPr lang="es-ES" b="1" dirty="0" smtClean="0">
                <a:solidFill>
                  <a:srgbClr val="0000FF"/>
                </a:solidFill>
              </a:rPr>
              <a:t>no existen los culpables….reconociendo la influencia de la época,  de las biografías y de las creencias  en los errores cometidos. Reconciliar requiere una mirada más amable y compasiva con uno mismo y los demás, sencillamente porque a uno le hace bien. </a:t>
            </a:r>
            <a:endParaRPr lang="es-ES" b="1" dirty="0">
              <a:solidFill>
                <a:srgbClr val="0000FF"/>
              </a:solidFill>
            </a:endParaRPr>
          </a:p>
          <a:p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421626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s-ES" dirty="0" smtClean="0"/>
              <a:t>La reconciliación no es recíproca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s-ES" dirty="0" smtClean="0">
                <a:solidFill>
                  <a:srgbClr val="660066"/>
                </a:solidFill>
              </a:rPr>
              <a:t>Pero tampoco reconciliarse es Fácil…</a:t>
            </a:r>
          </a:p>
          <a:p>
            <a:pPr marL="0" indent="0">
              <a:buNone/>
            </a:pPr>
            <a:r>
              <a:rPr lang="es-ES" sz="3800" b="1" dirty="0">
                <a:solidFill>
                  <a:srgbClr val="660066"/>
                </a:solidFill>
              </a:rPr>
              <a:t>¿</a:t>
            </a:r>
            <a:r>
              <a:rPr lang="es-ES" sz="3800" b="1" dirty="0" smtClean="0">
                <a:solidFill>
                  <a:srgbClr val="660066"/>
                </a:solidFill>
              </a:rPr>
              <a:t>Cómo me reconcilio ?</a:t>
            </a:r>
          </a:p>
          <a:p>
            <a:pPr marL="0" indent="0">
              <a:buNone/>
            </a:pPr>
            <a:r>
              <a:rPr lang="es-ES" sz="3800" b="1" dirty="0" smtClean="0">
                <a:solidFill>
                  <a:srgbClr val="660066"/>
                </a:solidFill>
              </a:rPr>
              <a:t>Lo primero es querer y comprender que es lo mejor para mi felicidad….pero no basta…</a:t>
            </a:r>
          </a:p>
          <a:p>
            <a:pPr marL="0" indent="0">
              <a:buNone/>
            </a:pPr>
            <a:endParaRPr lang="es-ES" dirty="0">
              <a:solidFill>
                <a:srgbClr val="660066"/>
              </a:solidFill>
            </a:endParaRPr>
          </a:p>
          <a:p>
            <a:pPr marL="0" indent="0">
              <a:buNone/>
            </a:pPr>
            <a:r>
              <a:rPr lang="es-ES" b="1" dirty="0" smtClean="0">
                <a:solidFill>
                  <a:srgbClr val="660066"/>
                </a:solidFill>
              </a:rPr>
              <a:t>Esto no se logra simplemente porque mi cabeza quiera</a:t>
            </a:r>
            <a:r>
              <a:rPr lang="es-ES" dirty="0" smtClean="0">
                <a:solidFill>
                  <a:srgbClr val="660066"/>
                </a:solidFill>
              </a:rPr>
              <a:t>….porque me diga debo reconciliarme…o debo actuar con unidad,  esto se debe a la forma en que estamos hechos …Nuestro Centros de respuesta ….</a:t>
            </a:r>
          </a:p>
          <a:p>
            <a:pPr marL="0" indent="0">
              <a:buNone/>
            </a:pPr>
            <a:r>
              <a:rPr lang="es-ES" dirty="0" smtClean="0">
                <a:solidFill>
                  <a:srgbClr val="660066"/>
                </a:solidFill>
              </a:rPr>
              <a:t>Aprenderemos algunas herramientas que nos ayuden a iniciar el proceso de ser más unitivos y a reconciliar….</a:t>
            </a:r>
          </a:p>
          <a:p>
            <a:pPr marL="0" indent="0">
              <a:buNone/>
            </a:pPr>
            <a:r>
              <a:rPr lang="es-ES" dirty="0" smtClean="0">
                <a:solidFill>
                  <a:srgbClr val="660066"/>
                </a:solidFill>
              </a:rPr>
              <a:t>Vamos aprender </a:t>
            </a:r>
            <a:r>
              <a:rPr lang="es-ES" sz="3800" b="1" dirty="0" smtClean="0">
                <a:solidFill>
                  <a:srgbClr val="660066"/>
                </a:solidFill>
              </a:rPr>
              <a:t>Psicofísica….</a:t>
            </a:r>
            <a:endParaRPr lang="es-ES" sz="3800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560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9463" y="1802021"/>
            <a:ext cx="7583488" cy="1143000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0000FF"/>
                </a:solidFill>
              </a:rPr>
              <a:t>La Psicofísica ayuda a regular los Centros de Respuesta y por lo tanto el comportamiento Humano</a:t>
            </a:r>
            <a:endParaRPr lang="es-ES" dirty="0">
              <a:solidFill>
                <a:srgbClr val="0000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55675" y="4241243"/>
            <a:ext cx="7232650" cy="1649970"/>
          </a:xfrm>
        </p:spPr>
        <p:txBody>
          <a:bodyPr/>
          <a:lstStyle/>
          <a:p>
            <a:r>
              <a:rPr lang="es-ES" dirty="0" smtClean="0">
                <a:solidFill>
                  <a:srgbClr val="0000FF"/>
                </a:solidFill>
              </a:rPr>
              <a:t>Existen Varios centros de Respuesta….se los explico….</a:t>
            </a:r>
            <a:endParaRPr lang="es-E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16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IMG_1039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5" t="21139" r="17350" b="10447"/>
          <a:stretch/>
        </p:blipFill>
        <p:spPr>
          <a:xfrm>
            <a:off x="0" y="1"/>
            <a:ext cx="3803535" cy="2664951"/>
          </a:xfrm>
        </p:spPr>
      </p:pic>
      <p:pic>
        <p:nvPicPr>
          <p:cNvPr id="5" name="Imagen 4" descr="IMG_1037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1" t="6449" r="16168" b="17817"/>
          <a:stretch/>
        </p:blipFill>
        <p:spPr>
          <a:xfrm>
            <a:off x="4915776" y="0"/>
            <a:ext cx="4228224" cy="3118562"/>
          </a:xfrm>
          <a:prstGeom prst="rect">
            <a:avLst/>
          </a:prstGeom>
        </p:spPr>
      </p:pic>
      <p:pic>
        <p:nvPicPr>
          <p:cNvPr id="6" name="Imagen 5" descr="IMG_1040.JP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5" t="11411" r="20757" b="9053"/>
          <a:stretch/>
        </p:blipFill>
        <p:spPr>
          <a:xfrm>
            <a:off x="0" y="3750777"/>
            <a:ext cx="3798237" cy="3107223"/>
          </a:xfrm>
          <a:prstGeom prst="rect">
            <a:avLst/>
          </a:prstGeom>
        </p:spPr>
      </p:pic>
      <p:pic>
        <p:nvPicPr>
          <p:cNvPr id="7" name="Imagen 6" descr="IMG_1038.JPG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48" t="15213" r="10091" b="10046"/>
          <a:stretch/>
        </p:blipFill>
        <p:spPr>
          <a:xfrm>
            <a:off x="5019718" y="3966241"/>
            <a:ext cx="4145494" cy="2891759"/>
          </a:xfrm>
          <a:prstGeom prst="rect">
            <a:avLst/>
          </a:prstGeom>
        </p:spPr>
      </p:pic>
      <p:pic>
        <p:nvPicPr>
          <p:cNvPr id="9" name="Imagen 8" descr="IMG_1041.JPG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42" t="14385" r="14803" b="11038"/>
          <a:stretch/>
        </p:blipFill>
        <p:spPr>
          <a:xfrm>
            <a:off x="3798237" y="228615"/>
            <a:ext cx="1112241" cy="1004032"/>
          </a:xfrm>
          <a:prstGeom prst="rect">
            <a:avLst/>
          </a:prstGeom>
        </p:spPr>
      </p:pic>
      <p:pic>
        <p:nvPicPr>
          <p:cNvPr id="10" name="Imagen 9" descr="IMG_1041.JPG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42" t="14385" r="14803" b="11038"/>
          <a:stretch/>
        </p:blipFill>
        <p:spPr>
          <a:xfrm>
            <a:off x="3890230" y="4199786"/>
            <a:ext cx="1074004" cy="1004032"/>
          </a:xfrm>
          <a:prstGeom prst="rect">
            <a:avLst/>
          </a:prstGeom>
        </p:spPr>
      </p:pic>
      <p:pic>
        <p:nvPicPr>
          <p:cNvPr id="11" name="Imagen 10" descr="IMG_1041.JPG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42" t="14385" r="14803" b="11038"/>
          <a:stretch/>
        </p:blipFill>
        <p:spPr>
          <a:xfrm flipH="1">
            <a:off x="3841772" y="1524837"/>
            <a:ext cx="1074004" cy="1004032"/>
          </a:xfrm>
          <a:prstGeom prst="rect">
            <a:avLst/>
          </a:prstGeom>
        </p:spPr>
      </p:pic>
      <p:pic>
        <p:nvPicPr>
          <p:cNvPr id="12" name="Imagen 11" descr="IMG_1041.JPG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42" t="14385" r="14803" b="11038"/>
          <a:stretch/>
        </p:blipFill>
        <p:spPr>
          <a:xfrm flipH="1">
            <a:off x="3890230" y="5532914"/>
            <a:ext cx="1074004" cy="100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36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5212" y="91950"/>
            <a:ext cx="7583488" cy="2867847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>
                <a:solidFill>
                  <a:srgbClr val="0000FF"/>
                </a:solidFill>
                <a:latin typeface="Arial Hebrew"/>
                <a:cs typeface="Arial Hebrew"/>
              </a:rPr>
              <a:t>Guías conductuales, o principios de acción,  para ayudar a actuar con unidad y reconciliar situaciones: </a:t>
            </a:r>
            <a:br>
              <a:rPr lang="es-ES" dirty="0" smtClean="0">
                <a:solidFill>
                  <a:srgbClr val="0000FF"/>
                </a:solidFill>
                <a:latin typeface="Arial Hebrew"/>
                <a:cs typeface="Arial Hebrew"/>
              </a:rPr>
            </a:br>
            <a:r>
              <a:rPr lang="es-ES" dirty="0" smtClean="0">
                <a:solidFill>
                  <a:srgbClr val="0000FF"/>
                </a:solidFill>
                <a:latin typeface="Arial Hebrew"/>
                <a:cs typeface="Arial Hebrew"/>
              </a:rPr>
              <a:t/>
            </a:r>
            <a:br>
              <a:rPr lang="es-ES" dirty="0" smtClean="0">
                <a:solidFill>
                  <a:srgbClr val="0000FF"/>
                </a:solidFill>
                <a:latin typeface="Arial Hebrew"/>
                <a:cs typeface="Arial Hebrew"/>
              </a:rPr>
            </a:br>
            <a:endParaRPr lang="es-ES" u="sng" dirty="0">
              <a:solidFill>
                <a:srgbClr val="0000FF"/>
              </a:solidFill>
              <a:latin typeface="Arial Hebrew"/>
              <a:cs typeface="Arial Hebrew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55675" y="5347755"/>
            <a:ext cx="7232650" cy="543458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780908" y="3923873"/>
            <a:ext cx="81439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 Hebrew"/>
                <a:cs typeface="Arial Hebrew"/>
              </a:rPr>
              <a:t>12 recomendaciones para la acción que te permiten buscar </a:t>
            </a:r>
            <a:r>
              <a:rPr lang="es-ES" sz="4000" b="1" u="sng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 Hebrew"/>
                <a:cs typeface="Arial Hebrew"/>
              </a:rPr>
              <a:t>conductas que te direccionan hacia la felicidad. </a:t>
            </a:r>
            <a:endParaRPr lang="es-ES" sz="4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2421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7" name="Imagen 6" descr="IMG_1044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" t="4561" r="4284" b="7309"/>
          <a:stretch/>
        </p:blipFill>
        <p:spPr>
          <a:xfrm rot="5400000">
            <a:off x="3339096" y="1294879"/>
            <a:ext cx="6768351" cy="4357892"/>
          </a:xfrm>
          <a:prstGeom prst="rect">
            <a:avLst/>
          </a:prstGeom>
        </p:spPr>
      </p:pic>
      <p:pic>
        <p:nvPicPr>
          <p:cNvPr id="5" name="Imagen 4" descr="IMG_1045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0" t="7611" b="4082"/>
          <a:stretch/>
        </p:blipFill>
        <p:spPr>
          <a:xfrm rot="5400000">
            <a:off x="-1404166" y="1493814"/>
            <a:ext cx="6799881" cy="399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42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foto 3 copia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27" t="24956" r="30675" b="19730"/>
          <a:stretch/>
        </p:blipFill>
        <p:spPr>
          <a:xfrm>
            <a:off x="2279267" y="349890"/>
            <a:ext cx="4060519" cy="6136717"/>
          </a:xfrm>
        </p:spPr>
      </p:pic>
      <p:pic>
        <p:nvPicPr>
          <p:cNvPr id="5" name="Imagen 4" descr="fotos 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34" y="349890"/>
            <a:ext cx="7370765" cy="616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49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IMG_1049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2" t="10448" b="10448"/>
          <a:stretch/>
        </p:blipFill>
        <p:spPr>
          <a:xfrm rot="5400000">
            <a:off x="-1185889" y="1249433"/>
            <a:ext cx="6942441" cy="4291013"/>
          </a:xfrm>
        </p:spPr>
      </p:pic>
      <p:pic>
        <p:nvPicPr>
          <p:cNvPr id="5" name="Imagen 4" descr="IMG_1050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19" t="7702" r="-1" b="7970"/>
          <a:stretch/>
        </p:blipFill>
        <p:spPr>
          <a:xfrm rot="5400000">
            <a:off x="3129159" y="858281"/>
            <a:ext cx="7376468" cy="501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61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41054" y="225702"/>
            <a:ext cx="7583488" cy="1143000"/>
          </a:xfrm>
        </p:spPr>
        <p:txBody>
          <a:bodyPr/>
          <a:lstStyle/>
          <a:p>
            <a:endParaRPr lang="es-ES"/>
          </a:p>
        </p:txBody>
      </p:sp>
      <p:sp>
        <p:nvSpPr>
          <p:cNvPr id="9" name="Marcador de contenido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Imagen 5" descr="IMG_1055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2" t="12166" b="9954"/>
          <a:stretch/>
        </p:blipFill>
        <p:spPr>
          <a:xfrm rot="5400000">
            <a:off x="3240638" y="1213843"/>
            <a:ext cx="6884164" cy="4456479"/>
          </a:xfrm>
          <a:prstGeom prst="rect">
            <a:avLst/>
          </a:prstGeom>
        </p:spPr>
      </p:pic>
      <p:pic>
        <p:nvPicPr>
          <p:cNvPr id="5" name="Imagen 4" descr="IMG_1054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4647" b="6482"/>
          <a:stretch/>
        </p:blipFill>
        <p:spPr>
          <a:xfrm rot="5400000">
            <a:off x="-865469" y="1289257"/>
            <a:ext cx="6565992" cy="443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77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79462" y="691754"/>
            <a:ext cx="7736605" cy="5590730"/>
          </a:xfrm>
        </p:spPr>
        <p:txBody>
          <a:bodyPr>
            <a:normAutofit/>
          </a:bodyPr>
          <a:lstStyle/>
          <a:p>
            <a:r>
              <a:rPr lang="es-ES" sz="7200" dirty="0" smtClean="0">
                <a:solidFill>
                  <a:srgbClr val="0000FF"/>
                </a:solidFill>
              </a:rPr>
              <a:t>¿Por qué es tan importante actuar con unidad ?</a:t>
            </a:r>
            <a:endParaRPr lang="es-ES" sz="7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550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9463" y="191709"/>
            <a:ext cx="7583488" cy="1143000"/>
          </a:xfrm>
        </p:spPr>
        <p:txBody>
          <a:bodyPr>
            <a:normAutofit fontScale="90000"/>
          </a:bodyPr>
          <a:lstStyle/>
          <a:p>
            <a:r>
              <a:rPr lang="es-ES" sz="3200" dirty="0">
                <a:solidFill>
                  <a:srgbClr val="0000FF"/>
                </a:solidFill>
              </a:rPr>
              <a:t>Ejercicio de registro de la Unidad y la fuerza Interna</a:t>
            </a:r>
            <a:br>
              <a:rPr lang="es-ES" sz="3200" dirty="0">
                <a:solidFill>
                  <a:srgbClr val="0000FF"/>
                </a:solidFill>
              </a:rPr>
            </a:br>
            <a:endParaRPr lang="es-ES" sz="3200" dirty="0">
              <a:solidFill>
                <a:srgbClr val="0000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 descr="experiencia_de_paz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" t="9756" r="2221" b="12196"/>
          <a:stretch/>
        </p:blipFill>
        <p:spPr>
          <a:xfrm>
            <a:off x="2094861" y="1237443"/>
            <a:ext cx="4470789" cy="53525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253517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02057" y="1059307"/>
            <a:ext cx="8861895" cy="540893"/>
          </a:xfrm>
        </p:spPr>
        <p:txBody>
          <a:bodyPr>
            <a:normAutofit fontScale="90000"/>
          </a:bodyPr>
          <a:lstStyle/>
          <a:p>
            <a:r>
              <a:rPr lang="es-ES_tradnl" dirty="0" smtClean="0">
                <a:solidFill>
                  <a:srgbClr val="0000FF"/>
                </a:solidFill>
                <a:effectLst/>
              </a:rPr>
              <a:t>Relación </a:t>
            </a:r>
            <a:r>
              <a:rPr lang="es-ES_tradnl" dirty="0">
                <a:solidFill>
                  <a:srgbClr val="0000FF"/>
                </a:solidFill>
                <a:effectLst/>
              </a:rPr>
              <a:t>entre la felicidad y el Sentido….</a:t>
            </a:r>
            <a:r>
              <a:rPr lang="es-CL" dirty="0">
                <a:solidFill>
                  <a:srgbClr val="0000FF"/>
                </a:solidFill>
                <a:effectLst/>
              </a:rPr>
              <a:t> </a:t>
            </a:r>
            <a:br>
              <a:rPr lang="es-CL" dirty="0">
                <a:solidFill>
                  <a:srgbClr val="0000FF"/>
                </a:solidFill>
                <a:effectLst/>
              </a:rPr>
            </a:br>
            <a:endParaRPr lang="es-ES" dirty="0">
              <a:solidFill>
                <a:srgbClr val="0000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4694" y="1905158"/>
            <a:ext cx="8704133" cy="4432921"/>
          </a:xfrm>
        </p:spPr>
        <p:txBody>
          <a:bodyPr>
            <a:normAutofit/>
          </a:bodyPr>
          <a:lstStyle/>
          <a:p>
            <a:r>
              <a:rPr lang="es-ES_tradnl" dirty="0">
                <a:solidFill>
                  <a:srgbClr val="0000FF"/>
                </a:solidFill>
                <a:effectLst/>
              </a:rPr>
              <a:t>L</a:t>
            </a:r>
            <a:r>
              <a:rPr lang="es-ES_tradnl" dirty="0" smtClean="0">
                <a:solidFill>
                  <a:srgbClr val="0000FF"/>
                </a:solidFill>
                <a:effectLst/>
              </a:rPr>
              <a:t>a </a:t>
            </a:r>
            <a:r>
              <a:rPr lang="es-ES_tradnl" dirty="0">
                <a:solidFill>
                  <a:srgbClr val="0000FF"/>
                </a:solidFill>
                <a:effectLst/>
              </a:rPr>
              <a:t>felicidad es un indicador que le dice a uno que está conectado con el propósito de su vida,  y de LA VIDA, </a:t>
            </a:r>
            <a:endParaRPr lang="es-CL" dirty="0">
              <a:solidFill>
                <a:srgbClr val="0000FF"/>
              </a:solidFill>
              <a:effectLst/>
            </a:endParaRPr>
          </a:p>
          <a:p>
            <a:pPr algn="just"/>
            <a:r>
              <a:rPr lang="es-ES_tradnl" dirty="0">
                <a:solidFill>
                  <a:srgbClr val="0000FF"/>
                </a:solidFill>
                <a:effectLst/>
              </a:rPr>
              <a:t>La verdadera </a:t>
            </a:r>
            <a:r>
              <a:rPr lang="es-ES_tradnl" dirty="0" smtClean="0">
                <a:solidFill>
                  <a:srgbClr val="0000FF"/>
                </a:solidFill>
                <a:effectLst/>
              </a:rPr>
              <a:t>sabiduría que te da la felicidad </a:t>
            </a:r>
            <a:r>
              <a:rPr lang="es-ES_tradnl" dirty="0">
                <a:solidFill>
                  <a:srgbClr val="0000FF"/>
                </a:solidFill>
                <a:effectLst/>
              </a:rPr>
              <a:t>y esa unidad que aspiras está en el fondo de tu conciencia, </a:t>
            </a:r>
            <a:endParaRPr lang="es-ES_tradnl" dirty="0" smtClean="0">
              <a:solidFill>
                <a:srgbClr val="0000FF"/>
              </a:solidFill>
              <a:effectLst/>
            </a:endParaRPr>
          </a:p>
          <a:p>
            <a:pPr algn="just"/>
            <a:r>
              <a:rPr lang="es-ES_tradnl" dirty="0">
                <a:solidFill>
                  <a:srgbClr val="0000FF"/>
                </a:solidFill>
                <a:effectLst/>
              </a:rPr>
              <a:t>A</a:t>
            </a:r>
            <a:r>
              <a:rPr lang="es-ES_tradnl" dirty="0" smtClean="0">
                <a:solidFill>
                  <a:srgbClr val="0000FF"/>
                </a:solidFill>
                <a:effectLst/>
              </a:rPr>
              <a:t>hí </a:t>
            </a:r>
            <a:r>
              <a:rPr lang="es-ES_tradnl" dirty="0">
                <a:solidFill>
                  <a:srgbClr val="0000FF"/>
                </a:solidFill>
                <a:effectLst/>
              </a:rPr>
              <a:t>está guardado el sentido…cubierto de ruido…contradicciones…. </a:t>
            </a:r>
            <a:r>
              <a:rPr lang="es-ES_tradnl" dirty="0" smtClean="0">
                <a:solidFill>
                  <a:srgbClr val="0000FF"/>
                </a:solidFill>
                <a:effectLst/>
              </a:rPr>
              <a:t>Resentimiento</a:t>
            </a:r>
          </a:p>
          <a:p>
            <a:pPr algn="just"/>
            <a:r>
              <a:rPr lang="es-ES_tradnl" dirty="0" smtClean="0">
                <a:solidFill>
                  <a:srgbClr val="0000FF"/>
                </a:solidFill>
                <a:effectLst/>
              </a:rPr>
              <a:t>Conectarse con el sentido de nuestra vida y actuar de acuerdo a él  nos da felicidad</a:t>
            </a:r>
          </a:p>
        </p:txBody>
      </p:sp>
    </p:spTree>
    <p:extLst>
      <p:ext uri="{BB962C8B-B14F-4D97-AF65-F5344CB8AC3E}">
        <p14:creationId xmlns:p14="http://schemas.microsoft.com/office/powerpoint/2010/main" val="639047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415" y="89647"/>
            <a:ext cx="8215536" cy="1143000"/>
          </a:xfrm>
        </p:spPr>
        <p:txBody>
          <a:bodyPr/>
          <a:lstStyle/>
          <a:p>
            <a:r>
              <a:rPr lang="es-ES" dirty="0" smtClean="0">
                <a:solidFill>
                  <a:srgbClr val="0000FF"/>
                </a:solidFill>
              </a:rPr>
              <a:t>Un secreto…acerca del sentido</a:t>
            </a:r>
            <a:endParaRPr lang="es-ES" dirty="0">
              <a:solidFill>
                <a:srgbClr val="0000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-90717" y="1349486"/>
            <a:ext cx="9003672" cy="5363925"/>
          </a:xfrm>
        </p:spPr>
        <p:txBody>
          <a:bodyPr>
            <a:normAutofit fontScale="85000" lnSpcReduction="20000"/>
          </a:bodyPr>
          <a:lstStyle/>
          <a:p>
            <a:r>
              <a:rPr lang="es-ES" dirty="0" smtClean="0">
                <a:solidFill>
                  <a:srgbClr val="0000FF"/>
                </a:solidFill>
              </a:rPr>
              <a:t>Aun cuando el sentido lo encontrarás en el fondo de tu conciencia puedo ayudar prestándote el que recomiendan los sabios….</a:t>
            </a:r>
          </a:p>
          <a:p>
            <a:r>
              <a:rPr lang="es-CL" dirty="0">
                <a:solidFill>
                  <a:srgbClr val="0000FF"/>
                </a:solidFill>
                <a:effectLst/>
              </a:rPr>
              <a:t>Lo má</a:t>
            </a:r>
            <a:r>
              <a:rPr lang="es-ES_tradnl" dirty="0">
                <a:solidFill>
                  <a:srgbClr val="0000FF"/>
                </a:solidFill>
                <a:effectLst/>
              </a:rPr>
              <a:t>s simple, directo y profundo que he escuchado respecto a este tema fue la siguiente frase: </a:t>
            </a:r>
            <a:r>
              <a:rPr lang="es-CL" i="1" dirty="0">
                <a:solidFill>
                  <a:srgbClr val="0000FF"/>
                </a:solidFill>
                <a:effectLst/>
              </a:rPr>
              <a:t>“Te diré </a:t>
            </a:r>
            <a:r>
              <a:rPr lang="es-ES_tradnl" i="1" dirty="0">
                <a:solidFill>
                  <a:srgbClr val="0000FF"/>
                </a:solidFill>
                <a:effectLst/>
              </a:rPr>
              <a:t>cual es el sentido de tu vida </a:t>
            </a:r>
            <a:r>
              <a:rPr lang="es-ES_tradnl" i="1" dirty="0" smtClean="0">
                <a:solidFill>
                  <a:srgbClr val="0000FF"/>
                </a:solidFill>
                <a:effectLst/>
              </a:rPr>
              <a:t>aquí: </a:t>
            </a:r>
            <a:r>
              <a:rPr lang="es-ES_tradnl" i="1" dirty="0">
                <a:solidFill>
                  <a:srgbClr val="0000FF"/>
                </a:solidFill>
                <a:effectLst/>
              </a:rPr>
              <a:t>humanizar la tierra. </a:t>
            </a:r>
            <a:r>
              <a:rPr lang="es-CL" i="1" dirty="0">
                <a:solidFill>
                  <a:srgbClr val="0000FF"/>
                </a:solidFill>
                <a:effectLst/>
              </a:rPr>
              <a:t>¿</a:t>
            </a:r>
            <a:r>
              <a:rPr lang="es-ES_tradnl" i="1" dirty="0">
                <a:solidFill>
                  <a:srgbClr val="0000FF"/>
                </a:solidFill>
                <a:effectLst/>
              </a:rPr>
              <a:t>Y </a:t>
            </a:r>
            <a:r>
              <a:rPr lang="es-ES_tradnl" i="1" dirty="0" err="1">
                <a:solidFill>
                  <a:srgbClr val="0000FF"/>
                </a:solidFill>
                <a:effectLst/>
              </a:rPr>
              <a:t>qu</a:t>
            </a:r>
            <a:r>
              <a:rPr lang="es-CL" i="1" dirty="0">
                <a:solidFill>
                  <a:srgbClr val="0000FF"/>
                </a:solidFill>
                <a:effectLst/>
              </a:rPr>
              <a:t>é </a:t>
            </a:r>
            <a:r>
              <a:rPr lang="es-ES_tradnl" i="1" dirty="0">
                <a:solidFill>
                  <a:srgbClr val="0000FF"/>
                </a:solidFill>
                <a:effectLst/>
              </a:rPr>
              <a:t>es humanizar la tierra? Es superar el dolor y el sufrimiento en ti y en otros, es aprender sin l</a:t>
            </a:r>
            <a:r>
              <a:rPr lang="es-CL" i="1" dirty="0">
                <a:solidFill>
                  <a:srgbClr val="0000FF"/>
                </a:solidFill>
                <a:effectLst/>
              </a:rPr>
              <a:t>í</a:t>
            </a:r>
            <a:r>
              <a:rPr lang="es-ES_tradnl" i="1" dirty="0">
                <a:solidFill>
                  <a:srgbClr val="0000FF"/>
                </a:solidFill>
                <a:effectLst/>
              </a:rPr>
              <a:t>mites, es amar la realidad que construyes."</a:t>
            </a:r>
            <a:endParaRPr lang="es-CL" dirty="0">
              <a:solidFill>
                <a:srgbClr val="0000FF"/>
              </a:solidFill>
              <a:effectLst/>
            </a:endParaRPr>
          </a:p>
          <a:p>
            <a:r>
              <a:rPr lang="es-ES_tradnl" dirty="0">
                <a:solidFill>
                  <a:srgbClr val="0000FF"/>
                </a:solidFill>
                <a:effectLst/>
              </a:rPr>
              <a:t>Humanizar la tierra </a:t>
            </a:r>
            <a:r>
              <a:rPr lang="es-CL" dirty="0">
                <a:solidFill>
                  <a:srgbClr val="0000FF"/>
                </a:solidFill>
                <a:effectLst/>
              </a:rPr>
              <a:t>¡</a:t>
            </a:r>
            <a:r>
              <a:rPr lang="es-ES_tradnl" dirty="0">
                <a:solidFill>
                  <a:srgbClr val="0000FF"/>
                </a:solidFill>
                <a:effectLst/>
              </a:rPr>
              <a:t>!!!! Suena algo tan grande y </a:t>
            </a:r>
            <a:r>
              <a:rPr lang="es-ES_tradnl" dirty="0" err="1">
                <a:solidFill>
                  <a:srgbClr val="0000FF"/>
                </a:solidFill>
                <a:effectLst/>
              </a:rPr>
              <a:t>dif</a:t>
            </a:r>
            <a:r>
              <a:rPr lang="es-CL" dirty="0">
                <a:solidFill>
                  <a:srgbClr val="0000FF"/>
                </a:solidFill>
                <a:effectLst/>
              </a:rPr>
              <a:t>í</a:t>
            </a:r>
            <a:r>
              <a:rPr lang="es-ES_tradnl" dirty="0" err="1">
                <a:solidFill>
                  <a:srgbClr val="0000FF"/>
                </a:solidFill>
                <a:effectLst/>
              </a:rPr>
              <a:t>cil</a:t>
            </a:r>
            <a:r>
              <a:rPr lang="es-ES_tradnl" dirty="0">
                <a:solidFill>
                  <a:srgbClr val="0000FF"/>
                </a:solidFill>
                <a:effectLst/>
              </a:rPr>
              <a:t>. Sin embargo, es algo que va desde lo simple y cotidiano como  </a:t>
            </a:r>
            <a:r>
              <a:rPr lang="es-ES_tradnl" dirty="0" err="1">
                <a:solidFill>
                  <a:srgbClr val="0000FF"/>
                </a:solidFill>
                <a:effectLst/>
              </a:rPr>
              <a:t>sonre</a:t>
            </a:r>
            <a:r>
              <a:rPr lang="es-CL" dirty="0">
                <a:solidFill>
                  <a:srgbClr val="0000FF"/>
                </a:solidFill>
                <a:effectLst/>
              </a:rPr>
              <a:t>í</a:t>
            </a:r>
            <a:r>
              <a:rPr lang="es-ES_tradnl" dirty="0">
                <a:solidFill>
                  <a:srgbClr val="0000FF"/>
                </a:solidFill>
                <a:effectLst/>
              </a:rPr>
              <a:t>r  en la mañana a un vecino  o el intento por saludar a un ser querido para entregarle bienestar, hasta hacer justicia, inventar </a:t>
            </a:r>
            <a:r>
              <a:rPr lang="es-ES_tradnl" dirty="0" err="1">
                <a:solidFill>
                  <a:srgbClr val="0000FF"/>
                </a:solidFill>
                <a:effectLst/>
              </a:rPr>
              <a:t>alg</a:t>
            </a:r>
            <a:r>
              <a:rPr lang="es-CL" dirty="0">
                <a:solidFill>
                  <a:srgbClr val="0000FF"/>
                </a:solidFill>
                <a:effectLst/>
              </a:rPr>
              <a:t>ú</a:t>
            </a:r>
            <a:r>
              <a:rPr lang="es-ES_tradnl" dirty="0">
                <a:solidFill>
                  <a:srgbClr val="0000FF"/>
                </a:solidFill>
                <a:effectLst/>
              </a:rPr>
              <a:t>n aporte a la ciencia o ejercer un buen gobierno,  </a:t>
            </a:r>
            <a:r>
              <a:rPr lang="es-ES_tradnl" dirty="0" err="1">
                <a:solidFill>
                  <a:srgbClr val="0000FF"/>
                </a:solidFill>
                <a:effectLst/>
              </a:rPr>
              <a:t>seg</a:t>
            </a:r>
            <a:r>
              <a:rPr lang="es-CL" dirty="0">
                <a:solidFill>
                  <a:srgbClr val="0000FF"/>
                </a:solidFill>
                <a:effectLst/>
              </a:rPr>
              <a:t>ú</a:t>
            </a:r>
            <a:r>
              <a:rPr lang="es-ES_tradnl" dirty="0">
                <a:solidFill>
                  <a:srgbClr val="0000FF"/>
                </a:solidFill>
                <a:effectLst/>
              </a:rPr>
              <a:t>n sean mis </a:t>
            </a:r>
            <a:r>
              <a:rPr lang="es-ES_tradnl" dirty="0" smtClean="0">
                <a:solidFill>
                  <a:srgbClr val="0000FF"/>
                </a:solidFill>
                <a:effectLst/>
              </a:rPr>
              <a:t>posibilidades.</a:t>
            </a:r>
            <a:endParaRPr lang="es-CL" dirty="0">
              <a:solidFill>
                <a:srgbClr val="0000FF"/>
              </a:solidFill>
              <a:effectLst/>
            </a:endParaRPr>
          </a:p>
          <a:p>
            <a:r>
              <a:rPr lang="es-ES_tradnl" dirty="0" smtClean="0">
                <a:solidFill>
                  <a:srgbClr val="0000FF"/>
                </a:solidFill>
                <a:effectLst/>
              </a:rPr>
              <a:t>En </a:t>
            </a:r>
            <a:r>
              <a:rPr lang="es-ES_tradnl" dirty="0">
                <a:solidFill>
                  <a:srgbClr val="0000FF"/>
                </a:solidFill>
                <a:effectLst/>
              </a:rPr>
              <a:t>palabras simples creo que el sentido de la vida puede ser dejar este mundo y a este ser que </a:t>
            </a:r>
            <a:r>
              <a:rPr lang="es-ES_tradnl" dirty="0" err="1">
                <a:solidFill>
                  <a:srgbClr val="0000FF"/>
                </a:solidFill>
                <a:effectLst/>
              </a:rPr>
              <a:t>est</a:t>
            </a:r>
            <a:r>
              <a:rPr lang="es-CL" dirty="0">
                <a:solidFill>
                  <a:srgbClr val="0000FF"/>
                </a:solidFill>
                <a:effectLst/>
              </a:rPr>
              <a:t>á </a:t>
            </a:r>
            <a:r>
              <a:rPr lang="es-ES_tradnl" dirty="0">
                <a:solidFill>
                  <a:srgbClr val="0000FF"/>
                </a:solidFill>
                <a:effectLst/>
              </a:rPr>
              <a:t>dentro de mi cuerpo,  un </a:t>
            </a:r>
            <a:r>
              <a:rPr lang="es-ES_tradnl" dirty="0" err="1">
                <a:solidFill>
                  <a:srgbClr val="0000FF"/>
                </a:solidFill>
                <a:effectLst/>
              </a:rPr>
              <a:t>poquit</a:t>
            </a:r>
            <a:r>
              <a:rPr lang="es-CL" dirty="0">
                <a:solidFill>
                  <a:srgbClr val="0000FF"/>
                </a:solidFill>
                <a:effectLst/>
              </a:rPr>
              <a:t>í</a:t>
            </a:r>
            <a:r>
              <a:rPr lang="es-ES_tradnl" dirty="0">
                <a:solidFill>
                  <a:srgbClr val="0000FF"/>
                </a:solidFill>
                <a:effectLst/>
              </a:rPr>
              <a:t>n mejor de lo que lo </a:t>
            </a:r>
            <a:r>
              <a:rPr lang="es-ES_tradnl" dirty="0" smtClean="0">
                <a:solidFill>
                  <a:srgbClr val="0000FF"/>
                </a:solidFill>
                <a:effectLst/>
              </a:rPr>
              <a:t>encontré</a:t>
            </a:r>
            <a:r>
              <a:rPr lang="es-CL" dirty="0" smtClean="0">
                <a:solidFill>
                  <a:srgbClr val="0000FF"/>
                </a:solidFill>
                <a:effectLst/>
              </a:rPr>
              <a:t>. </a:t>
            </a:r>
            <a:r>
              <a:rPr lang="es-CL" dirty="0">
                <a:solidFill>
                  <a:srgbClr val="0000FF"/>
                </a:solidFill>
                <a:effectLst/>
              </a:rPr>
              <a:t>Bastarí</a:t>
            </a:r>
            <a:r>
              <a:rPr lang="es-ES_tradnl" dirty="0">
                <a:solidFill>
                  <a:srgbClr val="0000FF"/>
                </a:solidFill>
                <a:effectLst/>
              </a:rPr>
              <a:t>a eso para ayudar a la </a:t>
            </a:r>
            <a:r>
              <a:rPr lang="es-ES_tradnl" dirty="0" smtClean="0">
                <a:solidFill>
                  <a:srgbClr val="0000FF"/>
                </a:solidFill>
                <a:effectLst/>
              </a:rPr>
              <a:t>evolución…y para avanzar en felicidad.</a:t>
            </a:r>
            <a:endParaRPr lang="es-CL" dirty="0">
              <a:solidFill>
                <a:srgbClr val="0000FF"/>
              </a:solidFill>
              <a:effectLst/>
            </a:endParaRPr>
          </a:p>
          <a:p>
            <a:endParaRPr lang="es-E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286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0000FF"/>
                </a:solidFill>
              </a:rPr>
              <a:t>S</a:t>
            </a:r>
            <a:r>
              <a:rPr lang="es-ES" dirty="0" smtClean="0">
                <a:solidFill>
                  <a:srgbClr val="0000FF"/>
                </a:solidFill>
              </a:rPr>
              <a:t>intetizando</a:t>
            </a:r>
            <a:endParaRPr lang="es-ES" dirty="0">
              <a:solidFill>
                <a:srgbClr val="0000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6076" y="1440208"/>
            <a:ext cx="8226875" cy="4672172"/>
          </a:xfrm>
        </p:spPr>
        <p:txBody>
          <a:bodyPr>
            <a:normAutofit/>
          </a:bodyPr>
          <a:lstStyle/>
          <a:p>
            <a:pPr algn="just"/>
            <a:r>
              <a:rPr lang="es-ES_tradnl" dirty="0">
                <a:solidFill>
                  <a:srgbClr val="0000FF"/>
                </a:solidFill>
                <a:effectLst/>
              </a:rPr>
              <a:t>Si somos capaces </a:t>
            </a:r>
            <a:r>
              <a:rPr lang="es-ES_tradnl" dirty="0" smtClean="0">
                <a:solidFill>
                  <a:srgbClr val="0000FF"/>
                </a:solidFill>
                <a:effectLst/>
              </a:rPr>
              <a:t>de conectarnos con nuestra profundidad y  </a:t>
            </a:r>
            <a:r>
              <a:rPr lang="es-ES_tradnl" dirty="0">
                <a:solidFill>
                  <a:srgbClr val="0000FF"/>
                </a:solidFill>
                <a:effectLst/>
              </a:rPr>
              <a:t>despejar ese </a:t>
            </a:r>
            <a:r>
              <a:rPr lang="es-ES_tradnl" dirty="0" smtClean="0">
                <a:solidFill>
                  <a:srgbClr val="0000FF"/>
                </a:solidFill>
                <a:effectLst/>
              </a:rPr>
              <a:t>ruido interno </a:t>
            </a:r>
            <a:r>
              <a:rPr lang="es-ES_tradnl" dirty="0" err="1">
                <a:solidFill>
                  <a:srgbClr val="0000FF"/>
                </a:solidFill>
                <a:effectLst/>
              </a:rPr>
              <a:t>atráves</a:t>
            </a:r>
            <a:r>
              <a:rPr lang="es-ES_tradnl" dirty="0">
                <a:solidFill>
                  <a:srgbClr val="0000FF"/>
                </a:solidFill>
                <a:effectLst/>
              </a:rPr>
              <a:t> de la reconciliación y la acción unitiva,  apoyándonos en algunas herramientas que hemos mostrado como  la respiración, las buenas posturas, la meditación interna y los principios de acción unitiva …</a:t>
            </a:r>
          </a:p>
          <a:p>
            <a:pPr algn="just"/>
            <a:r>
              <a:rPr lang="es-CL" dirty="0" smtClean="0">
                <a:solidFill>
                  <a:srgbClr val="0000FF"/>
                </a:solidFill>
                <a:effectLst/>
              </a:rPr>
              <a:t>Tendremos una vida donde crecerá la felicidad y el sentido, en mi y en quienes me rodean  </a:t>
            </a:r>
          </a:p>
          <a:p>
            <a:pPr algn="just"/>
            <a:r>
              <a:rPr lang="es-ES_tradnl" dirty="0" smtClean="0">
                <a:solidFill>
                  <a:srgbClr val="0000FF"/>
                </a:solidFill>
                <a:effectLst/>
              </a:rPr>
              <a:t>Si es así, </a:t>
            </a:r>
            <a:r>
              <a:rPr lang="es-ES_tradnl" dirty="0">
                <a:solidFill>
                  <a:srgbClr val="0000FF"/>
                </a:solidFill>
                <a:effectLst/>
              </a:rPr>
              <a:t>a</a:t>
            </a:r>
            <a:r>
              <a:rPr lang="es-ES_tradnl" dirty="0" smtClean="0">
                <a:solidFill>
                  <a:srgbClr val="0000FF"/>
                </a:solidFill>
                <a:effectLst/>
              </a:rPr>
              <a:t>lgo </a:t>
            </a:r>
            <a:r>
              <a:rPr lang="es-ES_tradnl" dirty="0">
                <a:solidFill>
                  <a:srgbClr val="0000FF"/>
                </a:solidFill>
                <a:effectLst/>
              </a:rPr>
              <a:t>grande y nuevo nacerá en nosotros y entre nosotros</a:t>
            </a:r>
            <a:r>
              <a:rPr lang="es-CL" dirty="0">
                <a:solidFill>
                  <a:srgbClr val="0000FF"/>
                </a:solidFill>
                <a:effectLst/>
              </a:rPr>
              <a:t> </a:t>
            </a:r>
          </a:p>
          <a:p>
            <a:pPr algn="just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13871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55675" y="582544"/>
            <a:ext cx="7232650" cy="44389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sz="9600" b="1" dirty="0">
              <a:ln w="57150" cmpd="sng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s-ES" sz="11000" b="1" dirty="0" smtClean="0">
                <a:ln w="57150" cmpd="sng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FIN</a:t>
            </a:r>
            <a:r>
              <a:rPr lang="es-ES" sz="9600" b="1" dirty="0" smtClean="0">
                <a:ln w="57150" cmpd="sng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5" name="Imagen 4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853" y="793815"/>
            <a:ext cx="3034098" cy="303409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 rot="10800000" flipV="1">
            <a:off x="544301" y="5032225"/>
            <a:ext cx="82903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dirty="0">
                <a:solidFill>
                  <a:srgbClr val="0000FF"/>
                </a:solidFill>
                <a:hlinkClick r:id="rId3"/>
              </a:rPr>
              <a:t>rergasb@</a:t>
            </a:r>
            <a:r>
              <a:rPr lang="es-ES" sz="4000" dirty="0" smtClean="0">
                <a:solidFill>
                  <a:srgbClr val="0000FF"/>
                </a:solidFill>
                <a:hlinkClick r:id="rId3"/>
              </a:rPr>
              <a:t>gmail.com</a:t>
            </a:r>
            <a:endParaRPr lang="es-ES" sz="4000" dirty="0" smtClean="0">
              <a:solidFill>
                <a:srgbClr val="0000FF"/>
              </a:solidFill>
            </a:endParaRPr>
          </a:p>
          <a:p>
            <a:r>
              <a:rPr lang="es-ES" sz="4000" dirty="0" err="1" smtClean="0">
                <a:solidFill>
                  <a:srgbClr val="0000FF"/>
                </a:solidFill>
              </a:rPr>
              <a:t>www.RositaErgas.cl</a:t>
            </a:r>
            <a:endParaRPr lang="es-ES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615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9463" y="89647"/>
            <a:ext cx="7583488" cy="420663"/>
          </a:xfrm>
        </p:spPr>
        <p:txBody>
          <a:bodyPr>
            <a:normAutofit fontScale="90000"/>
          </a:bodyPr>
          <a:lstStyle/>
          <a:p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2056" y="89647"/>
            <a:ext cx="9041943" cy="5801566"/>
          </a:xfrm>
        </p:spPr>
        <p:txBody>
          <a:bodyPr>
            <a:normAutofit lnSpcReduction="10000"/>
          </a:bodyPr>
          <a:lstStyle/>
          <a:p>
            <a:r>
              <a:rPr lang="es-ES" sz="4800" dirty="0" smtClean="0">
                <a:solidFill>
                  <a:srgbClr val="0000FF"/>
                </a:solidFill>
              </a:rPr>
              <a:t>¿A medida que la vida pasa crece en ti la </a:t>
            </a:r>
          </a:p>
          <a:p>
            <a:pPr marL="0" indent="0">
              <a:buNone/>
            </a:pPr>
            <a:r>
              <a:rPr lang="es-ES" sz="8800" b="1" dirty="0" smtClean="0">
                <a:solidFill>
                  <a:srgbClr val="0000FF"/>
                </a:solidFill>
              </a:rPr>
              <a:t>Felicidad </a:t>
            </a:r>
          </a:p>
          <a:p>
            <a:pPr marL="0" indent="0">
              <a:buNone/>
            </a:pPr>
            <a:r>
              <a:rPr lang="es-ES" sz="8800" b="1" dirty="0" smtClean="0">
                <a:solidFill>
                  <a:srgbClr val="0000FF"/>
                </a:solidFill>
              </a:rPr>
              <a:t>o el Sufrimiento? </a:t>
            </a:r>
            <a:endParaRPr lang="es-ES" sz="8800" b="1" dirty="0">
              <a:solidFill>
                <a:srgbClr val="0000FF"/>
              </a:solidFill>
            </a:endParaRPr>
          </a:p>
        </p:txBody>
      </p:sp>
      <p:pic>
        <p:nvPicPr>
          <p:cNvPr id="4" name="Imagen 3" descr="img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951" y="1529213"/>
            <a:ext cx="2707398" cy="1858214"/>
          </a:xfrm>
          <a:prstGeom prst="rect">
            <a:avLst/>
          </a:prstGeom>
        </p:spPr>
      </p:pic>
      <p:pic>
        <p:nvPicPr>
          <p:cNvPr id="5" name="Imagen 4" descr="imgres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149" y="4002281"/>
            <a:ext cx="2204142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914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-102058" y="1600200"/>
            <a:ext cx="9246057" cy="4291013"/>
          </a:xfrm>
        </p:spPr>
        <p:txBody>
          <a:bodyPr>
            <a:normAutofit/>
          </a:bodyPr>
          <a:lstStyle/>
          <a:p>
            <a:r>
              <a:rPr lang="es-ES" sz="6600" dirty="0" smtClean="0">
                <a:solidFill>
                  <a:srgbClr val="0000FF"/>
                </a:solidFill>
              </a:rPr>
              <a:t>¿ Que se entiende por Sufrimiento?</a:t>
            </a:r>
            <a:endParaRPr lang="es-ES" sz="6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338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5400" dirty="0">
                <a:solidFill>
                  <a:srgbClr val="0000FF"/>
                </a:solidFill>
              </a:rPr>
              <a:t>¿ Que se entiende por </a:t>
            </a:r>
            <a:r>
              <a:rPr lang="es-ES" sz="7200" dirty="0" smtClean="0">
                <a:solidFill>
                  <a:srgbClr val="0000FF"/>
                </a:solidFill>
              </a:rPr>
              <a:t>Felicidad?</a:t>
            </a:r>
            <a:endParaRPr lang="es-ES" sz="7200" dirty="0">
              <a:solidFill>
                <a:srgbClr val="0000FF"/>
              </a:solidFill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0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428868"/>
            <a:ext cx="8575959" cy="375278"/>
          </a:xfrm>
        </p:spPr>
        <p:txBody>
          <a:bodyPr>
            <a:normAutofit fontScale="90000"/>
          </a:bodyPr>
          <a:lstStyle/>
          <a:p>
            <a:r>
              <a:rPr lang="es-ES" dirty="0">
                <a:solidFill>
                  <a:srgbClr val="000090"/>
                </a:solidFill>
                <a:latin typeface="Avenir Book"/>
                <a:cs typeface="Avenir Book"/>
              </a:rPr>
              <a:t>E</a:t>
            </a:r>
            <a:r>
              <a:rPr lang="es-ES" dirty="0" smtClean="0">
                <a:solidFill>
                  <a:srgbClr val="000090"/>
                </a:solidFill>
                <a:latin typeface="Avenir Book"/>
                <a:cs typeface="Avenir Book"/>
              </a:rPr>
              <a:t>xisten dos registros internos o sensaciones que son vitales de conocer y distinguir,  para lograr una vida mas feliz</a:t>
            </a:r>
            <a:endParaRPr lang="es-ES" dirty="0">
              <a:solidFill>
                <a:srgbClr val="000090"/>
              </a:solidFill>
              <a:latin typeface="Avenir Book"/>
              <a:cs typeface="Avenir Book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72096" y="3413404"/>
            <a:ext cx="8584105" cy="3512635"/>
          </a:xfrm>
        </p:spPr>
        <p:txBody>
          <a:bodyPr>
            <a:normAutofit lnSpcReduction="10000"/>
          </a:bodyPr>
          <a:lstStyle/>
          <a:p>
            <a:r>
              <a:rPr lang="es-ES" sz="6600" dirty="0" smtClean="0">
                <a:solidFill>
                  <a:srgbClr val="000090"/>
                </a:solidFill>
              </a:rPr>
              <a:t>Unidad</a:t>
            </a:r>
          </a:p>
          <a:p>
            <a:endParaRPr lang="es-ES" sz="6600" dirty="0" smtClean="0">
              <a:solidFill>
                <a:srgbClr val="000090"/>
              </a:solidFill>
            </a:endParaRPr>
          </a:p>
          <a:p>
            <a:r>
              <a:rPr lang="es-ES" sz="6600" dirty="0" smtClean="0">
                <a:solidFill>
                  <a:srgbClr val="000090"/>
                </a:solidFill>
              </a:rPr>
              <a:t>Contradicción </a:t>
            </a:r>
            <a:endParaRPr lang="es-ES" sz="66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91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Marcador de contenido 3" descr="FullSizeRender 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448" b="10448"/>
          <a:stretch>
            <a:fillRect/>
          </a:stretch>
        </p:blipFill>
        <p:spPr>
          <a:xfrm>
            <a:off x="2086494" y="2110511"/>
            <a:ext cx="4394226" cy="2607023"/>
          </a:xfrm>
        </p:spPr>
      </p:pic>
      <p:pic>
        <p:nvPicPr>
          <p:cNvPr id="7" name="Imagen 6" descr="IMG_1033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0" y="89647"/>
            <a:ext cx="3055733" cy="2291800"/>
          </a:xfrm>
          <a:prstGeom prst="rect">
            <a:avLst/>
          </a:prstGeom>
        </p:spPr>
      </p:pic>
      <p:pic>
        <p:nvPicPr>
          <p:cNvPr id="8" name="Imagen 7" descr="FullSizeRender 6.jp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3" t="14689" r="4615"/>
          <a:stretch/>
        </p:blipFill>
        <p:spPr>
          <a:xfrm>
            <a:off x="3027682" y="4624825"/>
            <a:ext cx="3197122" cy="2233175"/>
          </a:xfrm>
          <a:prstGeom prst="rect">
            <a:avLst/>
          </a:prstGeom>
        </p:spPr>
      </p:pic>
      <p:pic>
        <p:nvPicPr>
          <p:cNvPr id="14" name="Imagen 13" descr="image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020" y="0"/>
            <a:ext cx="3949700" cy="2057400"/>
          </a:xfrm>
          <a:prstGeom prst="rect">
            <a:avLst/>
          </a:prstGeom>
        </p:spPr>
      </p:pic>
      <p:pic>
        <p:nvPicPr>
          <p:cNvPr id="6" name="Imagen 5" descr="18 de Julio 2007.jpg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98" t="-687" b="-1"/>
          <a:stretch/>
        </p:blipFill>
        <p:spPr>
          <a:xfrm>
            <a:off x="6256655" y="3583510"/>
            <a:ext cx="2889149" cy="3175261"/>
          </a:xfrm>
          <a:prstGeom prst="rect">
            <a:avLst/>
          </a:prstGeom>
        </p:spPr>
      </p:pic>
      <p:pic>
        <p:nvPicPr>
          <p:cNvPr id="10" name="Imagen 9" descr="IMG_9_2.jpg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1" y="1725152"/>
            <a:ext cx="1813476" cy="2720215"/>
          </a:xfrm>
          <a:prstGeom prst="rect">
            <a:avLst/>
          </a:prstGeom>
        </p:spPr>
      </p:pic>
      <p:pic>
        <p:nvPicPr>
          <p:cNvPr id="15" name="Imagen 14" descr="imgres.jpg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804" y="1"/>
            <a:ext cx="2921000" cy="3388706"/>
          </a:xfrm>
          <a:prstGeom prst="rect">
            <a:avLst/>
          </a:prstGeom>
        </p:spPr>
      </p:pic>
      <p:pic>
        <p:nvPicPr>
          <p:cNvPr id="17" name="Imagen 16" descr="images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7007"/>
            <a:ext cx="3027682" cy="296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113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FullSizeRender 5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34" t="14869" b="9049"/>
          <a:stretch/>
        </p:blipFill>
        <p:spPr>
          <a:xfrm>
            <a:off x="791578" y="2002028"/>
            <a:ext cx="6521398" cy="3986055"/>
          </a:xfrm>
        </p:spPr>
      </p:pic>
      <p:pic>
        <p:nvPicPr>
          <p:cNvPr id="6" name="Imagen 5" descr="FullSizeRender 3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16" t="13447" r="6245" b="6439"/>
          <a:stretch/>
        </p:blipFill>
        <p:spPr>
          <a:xfrm>
            <a:off x="2789551" y="4151717"/>
            <a:ext cx="4075183" cy="2714788"/>
          </a:xfrm>
          <a:prstGeom prst="rect">
            <a:avLst/>
          </a:prstGeom>
        </p:spPr>
      </p:pic>
      <p:pic>
        <p:nvPicPr>
          <p:cNvPr id="8" name="Imagen 7" descr="IMG_1026.JP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9755" r="8542" b="9881"/>
          <a:stretch/>
        </p:blipFill>
        <p:spPr>
          <a:xfrm>
            <a:off x="0" y="4615471"/>
            <a:ext cx="2959879" cy="2242529"/>
          </a:xfrm>
          <a:prstGeom prst="rect">
            <a:avLst/>
          </a:prstGeom>
        </p:spPr>
      </p:pic>
      <p:pic>
        <p:nvPicPr>
          <p:cNvPr id="10" name="Imagen 9" descr="IMG_1030.JPG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2" t="8924" r="9764" b="2347"/>
          <a:stretch/>
        </p:blipFill>
        <p:spPr>
          <a:xfrm rot="5400000">
            <a:off x="5338338" y="3105816"/>
            <a:ext cx="5287085" cy="2234293"/>
          </a:xfrm>
          <a:prstGeom prst="rect">
            <a:avLst/>
          </a:prstGeom>
        </p:spPr>
      </p:pic>
      <p:pic>
        <p:nvPicPr>
          <p:cNvPr id="12" name="Imagen 11" descr="FullSizeRender 2.jpg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67" t="13559" r="11105" b="16494"/>
          <a:stretch/>
        </p:blipFill>
        <p:spPr>
          <a:xfrm>
            <a:off x="3980212" y="0"/>
            <a:ext cx="2789545" cy="3296196"/>
          </a:xfrm>
          <a:prstGeom prst="rect">
            <a:avLst/>
          </a:prstGeom>
        </p:spPr>
      </p:pic>
      <p:pic>
        <p:nvPicPr>
          <p:cNvPr id="13" name="Imagen 12" descr="IMG_1029.JP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1" t="17974" r="14059" b="6243"/>
          <a:stretch/>
        </p:blipFill>
        <p:spPr>
          <a:xfrm>
            <a:off x="6864734" y="0"/>
            <a:ext cx="2279266" cy="1746904"/>
          </a:xfrm>
          <a:prstGeom prst="rect">
            <a:avLst/>
          </a:prstGeom>
        </p:spPr>
      </p:pic>
      <p:pic>
        <p:nvPicPr>
          <p:cNvPr id="15" name="Imagen 14" descr="images.jpg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72" y="34530"/>
            <a:ext cx="3863903" cy="261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14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204113" y="204124"/>
            <a:ext cx="8754200" cy="64412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4400" b="1" dirty="0" smtClean="0">
                <a:solidFill>
                  <a:srgbClr val="0000FF"/>
                </a:solidFill>
              </a:rPr>
              <a:t>Estos registros internos, de unidad o contradicción  se obtienen por nuestros actos.</a:t>
            </a:r>
          </a:p>
          <a:p>
            <a:pPr marL="0" indent="0">
              <a:buNone/>
            </a:pPr>
            <a:r>
              <a:rPr lang="es-ES" sz="4400" b="1" dirty="0" smtClean="0">
                <a:solidFill>
                  <a:srgbClr val="000090"/>
                </a:solidFill>
              </a:rPr>
              <a:t>Existen tres tipos de actos que realizamos los seres humanos:</a:t>
            </a:r>
            <a:endParaRPr lang="es-ES" sz="4400" b="1" dirty="0" smtClean="0"/>
          </a:p>
          <a:p>
            <a:r>
              <a:rPr lang="es-ES" sz="4400" dirty="0" smtClean="0">
                <a:solidFill>
                  <a:srgbClr val="0000FF"/>
                </a:solidFill>
              </a:rPr>
              <a:t>1.-Actos cotidianos , rutinarios</a:t>
            </a:r>
          </a:p>
          <a:p>
            <a:r>
              <a:rPr lang="es-ES" sz="4400" dirty="0" smtClean="0">
                <a:solidFill>
                  <a:srgbClr val="0000FF"/>
                </a:solidFill>
              </a:rPr>
              <a:t>2.-Actos Unitivos</a:t>
            </a:r>
          </a:p>
          <a:p>
            <a:r>
              <a:rPr lang="es-ES" sz="4400" dirty="0" smtClean="0">
                <a:solidFill>
                  <a:srgbClr val="0000FF"/>
                </a:solidFill>
              </a:rPr>
              <a:t>3.-Actos Contradictorios</a:t>
            </a:r>
            <a:endParaRPr lang="es-ES" sz="4400" dirty="0">
              <a:solidFill>
                <a:srgbClr val="0000FF"/>
              </a:solidFill>
            </a:endParaRPr>
          </a:p>
        </p:txBody>
      </p:sp>
      <p:pic>
        <p:nvPicPr>
          <p:cNvPr id="7" name="Marcador de contenido 3" descr="IMG_103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6" t="14497" r="8903" b="10442"/>
          <a:stretch/>
        </p:blipFill>
        <p:spPr>
          <a:xfrm rot="5400000">
            <a:off x="7634160" y="5726617"/>
            <a:ext cx="1224743" cy="811218"/>
          </a:xfrm>
          <a:prstGeom prst="rect">
            <a:avLst/>
          </a:prstGeom>
        </p:spPr>
      </p:pic>
      <p:pic>
        <p:nvPicPr>
          <p:cNvPr id="8" name="Imagen 7" descr="IMG_103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440" y="4371471"/>
            <a:ext cx="1334613" cy="100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28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ummer">
  <a:themeElements>
    <a:clrScheme name="Summer">
      <a:dk1>
        <a:sysClr val="windowText" lastClr="000000"/>
      </a:dk1>
      <a:lt1>
        <a:sysClr val="window" lastClr="FFFFFF"/>
      </a:lt1>
      <a:dk2>
        <a:srgbClr val="D16207"/>
      </a:dk2>
      <a:lt2>
        <a:srgbClr val="F0B31E"/>
      </a:lt2>
      <a:accent1>
        <a:srgbClr val="51A6C2"/>
      </a:accent1>
      <a:accent2>
        <a:srgbClr val="51C2A9"/>
      </a:accent2>
      <a:accent3>
        <a:srgbClr val="7EC251"/>
      </a:accent3>
      <a:accent4>
        <a:srgbClr val="E1DC53"/>
      </a:accent4>
      <a:accent5>
        <a:srgbClr val="B54721"/>
      </a:accent5>
      <a:accent6>
        <a:srgbClr val="A16BB1"/>
      </a:accent6>
      <a:hlink>
        <a:srgbClr val="A40A06"/>
      </a:hlink>
      <a:folHlink>
        <a:srgbClr val="837F16"/>
      </a:folHlink>
    </a:clrScheme>
    <a:fontScheme name="Summer">
      <a:maj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inorFont>
    </a:fontScheme>
    <a:fmtScheme name="Summer">
      <a:fillStyleLst>
        <a:solidFill>
          <a:schemeClr val="phClr"/>
        </a:solidFill>
        <a:solidFill>
          <a:schemeClr val="phClr">
            <a:tint val="90000"/>
            <a:satMod val="135000"/>
          </a:schemeClr>
        </a:solidFill>
        <a:solidFill>
          <a:schemeClr val="phClr">
            <a:shade val="80000"/>
            <a:satMod val="110000"/>
          </a:schemeClr>
        </a:solidFill>
      </a:fillStyleLst>
      <a:lnStyleLst>
        <a:ln w="9525" cap="flat" cmpd="sng" algn="ctr">
          <a:solidFill>
            <a:schemeClr val="phClr">
              <a:satMod val="135000"/>
            </a:schemeClr>
          </a:solidFill>
          <a:prstDash val="solid"/>
        </a:ln>
        <a:ln w="25400" cap="flat" cmpd="sng" algn="ctr">
          <a:solidFill>
            <a:schemeClr val="phClr">
              <a:satMod val="150000"/>
            </a:schemeClr>
          </a:solidFill>
          <a:prstDash val="solid"/>
        </a:ln>
        <a:ln w="38100" cap="flat" cmpd="sng" algn="ctr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sx="101000" sy="101000" algn="ctr" rotWithShape="0">
              <a:srgbClr val="000000">
                <a:alpha val="50000"/>
              </a:srgbClr>
            </a:outerShdw>
            <a:reflection blurRad="12700" stA="20000" endPos="35000" dist="63500" dir="5400000" sy="-100000" rotWithShape="0"/>
          </a:effectLst>
        </a:effectStyle>
        <a:effectStyle>
          <a:effectLst>
            <a:outerShdw blurRad="127000" sx="103000" sy="103000" algn="ctr" rotWithShape="0">
              <a:srgbClr val="FFFFFF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morning" dir="t">
              <a:rot lat="0" lon="0" rev="1200000"/>
            </a:lightRig>
          </a:scene3d>
          <a:sp3d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/>
            </a:gs>
            <a:gs pos="100000">
              <a:schemeClr val="tx2"/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11431</TotalTime>
  <Words>1127</Words>
  <Application>Microsoft Macintosh PowerPoint</Application>
  <PresentationFormat>Presentación en pantalla (4:3)</PresentationFormat>
  <Paragraphs>66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28" baseType="lpstr">
      <vt:lpstr>Summer</vt:lpstr>
      <vt:lpstr>  Felicidad, Unidad, Reconciliación y Sentido de la Vida </vt:lpstr>
      <vt:lpstr>Presentación de PowerPoint</vt:lpstr>
      <vt:lpstr>Presentación de PowerPoint</vt:lpstr>
      <vt:lpstr>Presentación de PowerPoint</vt:lpstr>
      <vt:lpstr>Presentación de PowerPoint</vt:lpstr>
      <vt:lpstr>Existen dos registros internos o sensaciones que son vitales de conocer y distinguir,  para lograr una vida mas feliz</vt:lpstr>
      <vt:lpstr>Presentación de PowerPoint</vt:lpstr>
      <vt:lpstr>Presentación de PowerPoint</vt:lpstr>
      <vt:lpstr>Presentación de PowerPoint</vt:lpstr>
      <vt:lpstr>A mayor  Unidad Interna mayor registro de Felicidad se siente</vt:lpstr>
      <vt:lpstr>¿Como saber si estamos actuando con unidad?</vt:lpstr>
      <vt:lpstr>¿Por qué esto que suena tan fácil es tan difícil?</vt:lpstr>
      <vt:lpstr>Presentación de PowerPoint</vt:lpstr>
      <vt:lpstr>¿Qué es Reconciliarse?</vt:lpstr>
      <vt:lpstr>La reconciliación no es recíproca</vt:lpstr>
      <vt:lpstr>La Psicofísica ayuda a regular los Centros de Respuesta y por lo tanto el comportamiento Humano</vt:lpstr>
      <vt:lpstr>Presentación de PowerPoint</vt:lpstr>
      <vt:lpstr>     Guías conductuales, o principios de acción,  para ayudar a actuar con unidad y reconciliar situaciones:   </vt:lpstr>
      <vt:lpstr>Presentación de PowerPoint</vt:lpstr>
      <vt:lpstr>Presentación de PowerPoint</vt:lpstr>
      <vt:lpstr>Presentación de PowerPoint</vt:lpstr>
      <vt:lpstr>Presentación de PowerPoint</vt:lpstr>
      <vt:lpstr>Ejercicio de registro de la Unidad y la fuerza Interna </vt:lpstr>
      <vt:lpstr>Relación entre la felicidad y el Sentido….  </vt:lpstr>
      <vt:lpstr>Un secreto…acerca del sentido</vt:lpstr>
      <vt:lpstr>Sintetizando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Felicidad, Unidad, Reconciliación y Sentido de la Vida </dc:title>
  <dc:creator>Rosita Ergas</dc:creator>
  <cp:lastModifiedBy>Rosita Ergas</cp:lastModifiedBy>
  <cp:revision>91</cp:revision>
  <dcterms:created xsi:type="dcterms:W3CDTF">2015-10-15T19:14:30Z</dcterms:created>
  <dcterms:modified xsi:type="dcterms:W3CDTF">2016-01-20T00:55:18Z</dcterms:modified>
</cp:coreProperties>
</file>